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74" r:id="rId12"/>
    <p:sldId id="295" r:id="rId13"/>
  </p:sldIdLst>
  <p:sldSz cx="9144000" cy="5143500" type="screen16x9"/>
  <p:notesSz cx="6858000" cy="9144000"/>
  <p:embeddedFontLst>
    <p:embeddedFont>
      <p:font typeface="Vijaya" panose="020B0604020202020204" pitchFamily="34" charset="0"/>
      <p:regular r:id="rId15"/>
      <p:bold r:id="rId16"/>
    </p:embeddedFont>
    <p:embeddedFont>
      <p:font typeface="Baskerville Old Face" panose="02020602080505020303" pitchFamily="18" charset="0"/>
      <p:regular r:id="rId17"/>
    </p:embeddedFont>
    <p:embeddedFont>
      <p:font typeface="Georgia" panose="02040502050405020303" pitchFamily="18" charset="0"/>
      <p:regular r:id="rId18"/>
      <p:bold r:id="rId19"/>
      <p:italic r:id="rId20"/>
      <p:boldItalic r:id="rId21"/>
    </p:embeddedFont>
    <p:embeddedFont>
      <p:font typeface="Oswald" panose="020B0604020202020204" charset="0"/>
      <p:regular r:id="rId22"/>
      <p:bold r:id="rId23"/>
    </p:embeddedFont>
    <p:embeddedFont>
      <p:font typeface="Raleway Thin" panose="020B0604020202020204" charset="0"/>
      <p:bold r:id="rId24"/>
      <p:boldItalic r:id="rId25"/>
    </p:embeddedFont>
    <p:embeddedFont>
      <p:font typeface="Pristina" panose="03060402040406080204" pitchFamily="66" charset="0"/>
      <p:regular r:id="rId26"/>
    </p:embeddedFont>
    <p:embeddedFont>
      <p:font typeface="Raleway"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720D5F-9F99-4EC2-A394-F232699E3352}">
  <a:tblStyle styleId="{D5720D5F-9F99-4EC2-A394-F232699E33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931502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6dcdb707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6dcdb707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417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de12507600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de12507600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6992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de12507600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de12507600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9014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de12507600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de12507600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116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e071990b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e071990b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9814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e071990ba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e071990ba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24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071990ba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071990ba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6727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b6dcdb68cb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b6dcdb68cb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5889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b6dcdb68cb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b6dcdb68cb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085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de12507600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de1250760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784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e1250760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e1250760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57449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e12507600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e12507600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99906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50" y="1494231"/>
            <a:ext cx="7717500" cy="14868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160150" y="3234969"/>
            <a:ext cx="4823700" cy="414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latin typeface="Oswald"/>
                <a:ea typeface="Oswald"/>
                <a:cs typeface="Oswald"/>
                <a:sym typeface="Oswa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2">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1176061" y="1399500"/>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65" name="Google Shape;65;p15"/>
          <p:cNvSpPr txBox="1">
            <a:spLocks noGrp="1"/>
          </p:cNvSpPr>
          <p:nvPr>
            <p:ph type="title" idx="2"/>
          </p:nvPr>
        </p:nvSpPr>
        <p:spPr>
          <a:xfrm>
            <a:off x="3699352" y="1399500"/>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66" name="Google Shape;66;p15"/>
          <p:cNvSpPr txBox="1">
            <a:spLocks noGrp="1"/>
          </p:cNvSpPr>
          <p:nvPr>
            <p:ph type="title" idx="3"/>
          </p:nvPr>
        </p:nvSpPr>
        <p:spPr>
          <a:xfrm>
            <a:off x="6218888" y="1399500"/>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67" name="Google Shape;67;p15"/>
          <p:cNvSpPr txBox="1">
            <a:spLocks noGrp="1"/>
          </p:cNvSpPr>
          <p:nvPr>
            <p:ph type="title" idx="4"/>
          </p:nvPr>
        </p:nvSpPr>
        <p:spPr>
          <a:xfrm>
            <a:off x="1176061" y="3194871"/>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68" name="Google Shape;68;p15"/>
          <p:cNvSpPr txBox="1">
            <a:spLocks noGrp="1"/>
          </p:cNvSpPr>
          <p:nvPr>
            <p:ph type="title" idx="5"/>
          </p:nvPr>
        </p:nvSpPr>
        <p:spPr>
          <a:xfrm>
            <a:off x="3699352" y="3194846"/>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69" name="Google Shape;69;p15"/>
          <p:cNvSpPr txBox="1">
            <a:spLocks noGrp="1"/>
          </p:cNvSpPr>
          <p:nvPr>
            <p:ph type="title" idx="6"/>
          </p:nvPr>
        </p:nvSpPr>
        <p:spPr>
          <a:xfrm>
            <a:off x="6218888" y="3194871"/>
            <a:ext cx="1749000" cy="30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2200"/>
              <a:buNone/>
              <a:defRPr sz="2200" b="1">
                <a:latin typeface="Raleway"/>
                <a:ea typeface="Raleway"/>
                <a:cs typeface="Raleway"/>
                <a:sym typeface="Raleway"/>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70" name="Google Shape;70;p15"/>
          <p:cNvSpPr txBox="1">
            <a:spLocks noGrp="1"/>
          </p:cNvSpPr>
          <p:nvPr>
            <p:ph type="subTitle" idx="1"/>
          </p:nvPr>
        </p:nvSpPr>
        <p:spPr>
          <a:xfrm>
            <a:off x="990511" y="1950275"/>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1" name="Google Shape;71;p15"/>
          <p:cNvSpPr txBox="1">
            <a:spLocks noGrp="1"/>
          </p:cNvSpPr>
          <p:nvPr>
            <p:ph type="subTitle" idx="7"/>
          </p:nvPr>
        </p:nvSpPr>
        <p:spPr>
          <a:xfrm>
            <a:off x="3513802" y="1950275"/>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2" name="Google Shape;72;p15"/>
          <p:cNvSpPr txBox="1">
            <a:spLocks noGrp="1"/>
          </p:cNvSpPr>
          <p:nvPr>
            <p:ph type="subTitle" idx="8"/>
          </p:nvPr>
        </p:nvSpPr>
        <p:spPr>
          <a:xfrm>
            <a:off x="6033338" y="1950275"/>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3" name="Google Shape;73;p15"/>
          <p:cNvSpPr txBox="1">
            <a:spLocks noGrp="1"/>
          </p:cNvSpPr>
          <p:nvPr>
            <p:ph type="subTitle" idx="9"/>
          </p:nvPr>
        </p:nvSpPr>
        <p:spPr>
          <a:xfrm>
            <a:off x="990511" y="3749472"/>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4" name="Google Shape;74;p15"/>
          <p:cNvSpPr txBox="1">
            <a:spLocks noGrp="1"/>
          </p:cNvSpPr>
          <p:nvPr>
            <p:ph type="subTitle" idx="13"/>
          </p:nvPr>
        </p:nvSpPr>
        <p:spPr>
          <a:xfrm>
            <a:off x="3513802" y="3749447"/>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5" name="Google Shape;75;p15"/>
          <p:cNvSpPr txBox="1">
            <a:spLocks noGrp="1"/>
          </p:cNvSpPr>
          <p:nvPr>
            <p:ph type="subTitle" idx="14"/>
          </p:nvPr>
        </p:nvSpPr>
        <p:spPr>
          <a:xfrm>
            <a:off x="6033338" y="3749472"/>
            <a:ext cx="2120100" cy="82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76" name="Google Shape;76;p15"/>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3">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1225450" y="2054113"/>
            <a:ext cx="1957200" cy="4002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b="1">
                <a:latin typeface="Raleway"/>
                <a:ea typeface="Raleway"/>
                <a:cs typeface="Raleway"/>
                <a:sym typeface="Raleway"/>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9" name="Google Shape;79;p16"/>
          <p:cNvSpPr txBox="1">
            <a:spLocks noGrp="1"/>
          </p:cNvSpPr>
          <p:nvPr>
            <p:ph type="title" idx="2"/>
          </p:nvPr>
        </p:nvSpPr>
        <p:spPr>
          <a:xfrm>
            <a:off x="3588100" y="1571225"/>
            <a:ext cx="1957200" cy="4002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b="1">
                <a:latin typeface="Raleway"/>
                <a:ea typeface="Raleway"/>
                <a:cs typeface="Raleway"/>
                <a:sym typeface="Raleway"/>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80" name="Google Shape;80;p16"/>
          <p:cNvSpPr txBox="1">
            <a:spLocks noGrp="1"/>
          </p:cNvSpPr>
          <p:nvPr>
            <p:ph type="title" idx="3"/>
          </p:nvPr>
        </p:nvSpPr>
        <p:spPr>
          <a:xfrm>
            <a:off x="5973100" y="2054113"/>
            <a:ext cx="1957200" cy="4002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b="1">
                <a:latin typeface="Raleway"/>
                <a:ea typeface="Raleway"/>
                <a:cs typeface="Raleway"/>
                <a:sym typeface="Raleway"/>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81" name="Google Shape;81;p16"/>
          <p:cNvSpPr txBox="1">
            <a:spLocks noGrp="1"/>
          </p:cNvSpPr>
          <p:nvPr>
            <p:ph type="subTitle" idx="1"/>
          </p:nvPr>
        </p:nvSpPr>
        <p:spPr>
          <a:xfrm>
            <a:off x="1190800" y="2718325"/>
            <a:ext cx="2026500" cy="71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2" name="Google Shape;82;p16"/>
          <p:cNvSpPr txBox="1">
            <a:spLocks noGrp="1"/>
          </p:cNvSpPr>
          <p:nvPr>
            <p:ph type="subTitle" idx="4"/>
          </p:nvPr>
        </p:nvSpPr>
        <p:spPr>
          <a:xfrm>
            <a:off x="3553450" y="2207525"/>
            <a:ext cx="2026500" cy="71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3" name="Google Shape;83;p16"/>
          <p:cNvSpPr txBox="1">
            <a:spLocks noGrp="1"/>
          </p:cNvSpPr>
          <p:nvPr>
            <p:ph type="subTitle" idx="5"/>
          </p:nvPr>
        </p:nvSpPr>
        <p:spPr>
          <a:xfrm>
            <a:off x="5938450" y="2718325"/>
            <a:ext cx="2026500" cy="71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16"/>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4">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7">
    <p:bg>
      <p:bgPr>
        <a:blipFill>
          <a:blip r:embed="rId2">
            <a:alphaModFix/>
          </a:blip>
          <a:stretch>
            <a:fillRect/>
          </a:stretch>
        </a:blip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5">
    <p:bg>
      <p:bgPr>
        <a:blipFill>
          <a:blip r:embed="rId2">
            <a:alphaModFix/>
          </a:blip>
          <a:stretch>
            <a:fillRect/>
          </a:stretch>
        </a:blip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225" y="2386851"/>
            <a:ext cx="771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946300" y="905900"/>
            <a:ext cx="3251400" cy="12966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4" name="Google Shape;14;p3"/>
          <p:cNvSpPr txBox="1">
            <a:spLocks noGrp="1"/>
          </p:cNvSpPr>
          <p:nvPr>
            <p:ph type="subTitle" idx="1"/>
          </p:nvPr>
        </p:nvSpPr>
        <p:spPr>
          <a:xfrm>
            <a:off x="713225" y="3440850"/>
            <a:ext cx="7717500" cy="41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13225" y="1152475"/>
            <a:ext cx="7717500" cy="34560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AutoNum type="arabicPeriod"/>
              <a:defRPr sz="11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17" name="Google Shape;17;p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4343288" y="1597475"/>
            <a:ext cx="3844200" cy="425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32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8" name="Google Shape;28;p7"/>
          <p:cNvSpPr txBox="1">
            <a:spLocks noGrp="1"/>
          </p:cNvSpPr>
          <p:nvPr>
            <p:ph type="subTitle" idx="1"/>
          </p:nvPr>
        </p:nvSpPr>
        <p:spPr>
          <a:xfrm>
            <a:off x="4343288" y="2207475"/>
            <a:ext cx="3844200" cy="1347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2125500" y="1404175"/>
            <a:ext cx="4893000" cy="666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2125500" y="2360825"/>
            <a:ext cx="4893000" cy="137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1850129" y="1641375"/>
            <a:ext cx="1546800" cy="420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 name="Google Shape;43;p13"/>
          <p:cNvSpPr txBox="1">
            <a:spLocks noGrp="1"/>
          </p:cNvSpPr>
          <p:nvPr>
            <p:ph type="title" idx="2" hasCustomPrompt="1"/>
          </p:nvPr>
        </p:nvSpPr>
        <p:spPr>
          <a:xfrm>
            <a:off x="943280" y="1906996"/>
            <a:ext cx="747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Raleway"/>
                <a:ea typeface="Raleway"/>
                <a:cs typeface="Raleway"/>
                <a:sym typeface="Raleway"/>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 name="Google Shape;44;p13"/>
          <p:cNvSpPr txBox="1">
            <a:spLocks noGrp="1"/>
          </p:cNvSpPr>
          <p:nvPr>
            <p:ph type="subTitle" idx="1"/>
          </p:nvPr>
        </p:nvSpPr>
        <p:spPr>
          <a:xfrm>
            <a:off x="1850129" y="2182000"/>
            <a:ext cx="2390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5" name="Google Shape;45;p13"/>
          <p:cNvSpPr txBox="1">
            <a:spLocks noGrp="1"/>
          </p:cNvSpPr>
          <p:nvPr>
            <p:ph type="title" idx="3"/>
          </p:nvPr>
        </p:nvSpPr>
        <p:spPr>
          <a:xfrm>
            <a:off x="5843919" y="1641375"/>
            <a:ext cx="1546800" cy="420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 name="Google Shape;46;p13"/>
          <p:cNvSpPr txBox="1">
            <a:spLocks noGrp="1"/>
          </p:cNvSpPr>
          <p:nvPr>
            <p:ph type="title" idx="4" hasCustomPrompt="1"/>
          </p:nvPr>
        </p:nvSpPr>
        <p:spPr>
          <a:xfrm>
            <a:off x="4935861" y="1907000"/>
            <a:ext cx="747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7" name="Google Shape;47;p13"/>
          <p:cNvSpPr txBox="1">
            <a:spLocks noGrp="1"/>
          </p:cNvSpPr>
          <p:nvPr>
            <p:ph type="subTitle" idx="5"/>
          </p:nvPr>
        </p:nvSpPr>
        <p:spPr>
          <a:xfrm>
            <a:off x="5843920" y="2182000"/>
            <a:ext cx="2390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8" name="Google Shape;48;p13"/>
          <p:cNvSpPr txBox="1">
            <a:spLocks noGrp="1"/>
          </p:cNvSpPr>
          <p:nvPr>
            <p:ph type="title" idx="6"/>
          </p:nvPr>
        </p:nvSpPr>
        <p:spPr>
          <a:xfrm>
            <a:off x="1850129" y="3436650"/>
            <a:ext cx="1546800" cy="420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9" name="Google Shape;49;p13"/>
          <p:cNvSpPr txBox="1">
            <a:spLocks noGrp="1"/>
          </p:cNvSpPr>
          <p:nvPr>
            <p:ph type="title" idx="7" hasCustomPrompt="1"/>
          </p:nvPr>
        </p:nvSpPr>
        <p:spPr>
          <a:xfrm>
            <a:off x="943280" y="3716125"/>
            <a:ext cx="747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subTitle" idx="8"/>
          </p:nvPr>
        </p:nvSpPr>
        <p:spPr>
          <a:xfrm>
            <a:off x="1850129" y="3978849"/>
            <a:ext cx="2390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1" name="Google Shape;51;p13"/>
          <p:cNvSpPr txBox="1">
            <a:spLocks noGrp="1"/>
          </p:cNvSpPr>
          <p:nvPr>
            <p:ph type="title" idx="9"/>
          </p:nvPr>
        </p:nvSpPr>
        <p:spPr>
          <a:xfrm>
            <a:off x="5843919" y="3436650"/>
            <a:ext cx="1546800" cy="420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2" name="Google Shape;52;p13"/>
          <p:cNvSpPr txBox="1">
            <a:spLocks noGrp="1"/>
          </p:cNvSpPr>
          <p:nvPr>
            <p:ph type="title" idx="13" hasCustomPrompt="1"/>
          </p:nvPr>
        </p:nvSpPr>
        <p:spPr>
          <a:xfrm>
            <a:off x="4934661" y="3716125"/>
            <a:ext cx="749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4"/>
          </p:nvPr>
        </p:nvSpPr>
        <p:spPr>
          <a:xfrm>
            <a:off x="5843920" y="3978850"/>
            <a:ext cx="2390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4" name="Google Shape;54;p13"/>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14"/>
          <p:cNvSpPr txBox="1">
            <a:spLocks noGrp="1"/>
          </p:cNvSpPr>
          <p:nvPr>
            <p:ph type="title"/>
          </p:nvPr>
        </p:nvSpPr>
        <p:spPr>
          <a:xfrm>
            <a:off x="719975" y="248869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b="1">
                <a:latin typeface="Raleway"/>
                <a:ea typeface="Raleway"/>
                <a:cs typeface="Raleway"/>
                <a:sym typeface="Raleway"/>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7" name="Google Shape;57;p14"/>
          <p:cNvSpPr txBox="1">
            <a:spLocks noGrp="1"/>
          </p:cNvSpPr>
          <p:nvPr>
            <p:ph type="subTitle" idx="1"/>
          </p:nvPr>
        </p:nvSpPr>
        <p:spPr>
          <a:xfrm>
            <a:off x="719975" y="3130450"/>
            <a:ext cx="2336400" cy="8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58" name="Google Shape;58;p14"/>
          <p:cNvSpPr txBox="1">
            <a:spLocks noGrp="1"/>
          </p:cNvSpPr>
          <p:nvPr>
            <p:ph type="title" idx="2"/>
          </p:nvPr>
        </p:nvSpPr>
        <p:spPr>
          <a:xfrm>
            <a:off x="3403775" y="248869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b="1">
                <a:latin typeface="Raleway"/>
                <a:ea typeface="Raleway"/>
                <a:cs typeface="Raleway"/>
                <a:sym typeface="Raleway"/>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9" name="Google Shape;59;p14"/>
          <p:cNvSpPr txBox="1">
            <a:spLocks noGrp="1"/>
          </p:cNvSpPr>
          <p:nvPr>
            <p:ph type="subTitle" idx="3"/>
          </p:nvPr>
        </p:nvSpPr>
        <p:spPr>
          <a:xfrm>
            <a:off x="3523325" y="3130450"/>
            <a:ext cx="2097300" cy="8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0" name="Google Shape;60;p14"/>
          <p:cNvSpPr txBox="1">
            <a:spLocks noGrp="1"/>
          </p:cNvSpPr>
          <p:nvPr>
            <p:ph type="title" idx="4"/>
          </p:nvPr>
        </p:nvSpPr>
        <p:spPr>
          <a:xfrm>
            <a:off x="6087575" y="248869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b="1">
                <a:latin typeface="Raleway"/>
                <a:ea typeface="Raleway"/>
                <a:cs typeface="Raleway"/>
                <a:sym typeface="Raleway"/>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 name="Google Shape;61;p14"/>
          <p:cNvSpPr txBox="1">
            <a:spLocks noGrp="1"/>
          </p:cNvSpPr>
          <p:nvPr>
            <p:ph type="subTitle" idx="5"/>
          </p:nvPr>
        </p:nvSpPr>
        <p:spPr>
          <a:xfrm>
            <a:off x="6087575" y="3130450"/>
            <a:ext cx="2336400" cy="8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2" name="Google Shape;62;p14"/>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1pPr>
            <a:lvl2pPr lvl="1"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2pPr>
            <a:lvl3pPr lvl="2"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3pPr>
            <a:lvl4pPr lvl="3"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4pPr>
            <a:lvl5pPr lvl="4"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5pPr>
            <a:lvl6pPr lvl="5"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6pPr>
            <a:lvl7pPr lvl="6"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7pPr>
            <a:lvl8pPr lvl="7"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8pPr>
            <a:lvl9pPr lvl="8" algn="ctr">
              <a:lnSpc>
                <a:spcPct val="100000"/>
              </a:lnSpc>
              <a:spcBef>
                <a:spcPts val="0"/>
              </a:spcBef>
              <a:spcAft>
                <a:spcPts val="0"/>
              </a:spcAft>
              <a:buClr>
                <a:schemeClr val="lt1"/>
              </a:buClr>
              <a:buSzPts val="2800"/>
              <a:buFont typeface="Raleway Thin"/>
              <a:buNone/>
              <a:defRPr sz="2800">
                <a:solidFill>
                  <a:schemeClr val="lt1"/>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1pPr>
            <a:lvl2pPr marL="914400" lvl="1"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2pPr>
            <a:lvl3pPr marL="1371600" lvl="2"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3pPr>
            <a:lvl4pPr marL="1828800" lvl="3"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4pPr>
            <a:lvl5pPr marL="2286000" lvl="4"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5pPr>
            <a:lvl6pPr marL="2743200" lvl="5"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6pPr>
            <a:lvl7pPr marL="3200400" lvl="6"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7pPr>
            <a:lvl8pPr marL="3657600" lvl="7"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8pPr>
            <a:lvl9pPr marL="4114800" lvl="8" indent="-317500">
              <a:lnSpc>
                <a:spcPct val="100000"/>
              </a:lnSpc>
              <a:spcBef>
                <a:spcPts val="0"/>
              </a:spcBef>
              <a:spcAft>
                <a:spcPts val="0"/>
              </a:spcAft>
              <a:buClr>
                <a:srgbClr val="FFFFFF"/>
              </a:buClr>
              <a:buSzPts val="1400"/>
              <a:buFont typeface="Oswald"/>
              <a:buChar char="■"/>
              <a:defRPr>
                <a:solidFill>
                  <a:srgbClr val="FFFFFF"/>
                </a:solidFill>
                <a:latin typeface="Oswald"/>
                <a:ea typeface="Oswald"/>
                <a:cs typeface="Oswald"/>
                <a:sym typeface="Oswal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0" r:id="rId9"/>
    <p:sldLayoutId id="2147483661" r:id="rId10"/>
    <p:sldLayoutId id="2147483662" r:id="rId11"/>
    <p:sldLayoutId id="2147483663" r:id="rId12"/>
    <p:sldLayoutId id="2147483675" r:id="rId13"/>
    <p:sldLayoutId id="214748367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6208" y="276660"/>
            <a:ext cx="2059129" cy="2059129"/>
          </a:xfrm>
          <a:prstGeom prst="rect">
            <a:avLst/>
          </a:prstGeom>
        </p:spPr>
      </p:pic>
      <p:sp>
        <p:nvSpPr>
          <p:cNvPr id="152" name="Google Shape;152;p33"/>
          <p:cNvSpPr txBox="1">
            <a:spLocks noGrp="1"/>
          </p:cNvSpPr>
          <p:nvPr>
            <p:ph type="ctrTitle"/>
          </p:nvPr>
        </p:nvSpPr>
        <p:spPr>
          <a:xfrm>
            <a:off x="779034" y="2592827"/>
            <a:ext cx="7717500" cy="1486800"/>
          </a:xfrm>
          <a:prstGeom prst="rect">
            <a:avLst/>
          </a:prstGeom>
        </p:spPr>
        <p:txBody>
          <a:bodyPr spcFirstLastPara="1" wrap="square" lIns="91425" tIns="91425" rIns="91425" bIns="91425" anchor="ctr" anchorCtr="0">
            <a:noAutofit/>
          </a:bodyPr>
          <a:lstStyle/>
          <a:p>
            <a:r>
              <a:rPr lang="en-US" dirty="0">
                <a:solidFill>
                  <a:schemeClr val="bg1"/>
                </a:solidFill>
                <a:effectLst>
                  <a:outerShdw blurRad="38100" dist="38100" dir="2700000" algn="tl">
                    <a:srgbClr val="000000">
                      <a:alpha val="43137"/>
                    </a:srgbClr>
                  </a:outerShdw>
                </a:effectLst>
                <a:latin typeface="Georgia" panose="02040502050405020303" pitchFamily="18" charset="0"/>
              </a:rPr>
              <a:t>What is </a:t>
            </a:r>
            <a:r>
              <a:rPr lang="en-US" dirty="0" smtClean="0">
                <a:solidFill>
                  <a:schemeClr val="bg1"/>
                </a:solidFill>
                <a:effectLst>
                  <a:outerShdw blurRad="38100" dist="38100" dir="2700000" algn="tl">
                    <a:srgbClr val="000000">
                      <a:alpha val="43137"/>
                    </a:srgbClr>
                  </a:outerShdw>
                </a:effectLst>
                <a:latin typeface="Georgia" panose="02040502050405020303" pitchFamily="18" charset="0"/>
              </a:rPr>
              <a:t>(</a:t>
            </a:r>
            <a:r>
              <a:rPr lang="en-US" dirty="0">
                <a:solidFill>
                  <a:schemeClr val="bg1"/>
                </a:solidFill>
                <a:effectLst>
                  <a:outerShdw blurRad="38100" dist="38100" dir="2700000" algn="tl">
                    <a:srgbClr val="000000">
                      <a:alpha val="43137"/>
                    </a:srgbClr>
                  </a:outerShdw>
                </a:effectLst>
                <a:latin typeface="Georgia" panose="02040502050405020303" pitchFamily="18" charset="0"/>
              </a:rPr>
              <a:t>Multi-Party Computation)?</a:t>
            </a:r>
            <a:br>
              <a:rPr lang="en-US" dirty="0">
                <a:solidFill>
                  <a:schemeClr val="bg1"/>
                </a:solidFill>
                <a:effectLst>
                  <a:outerShdw blurRad="38100" dist="38100" dir="2700000" algn="tl">
                    <a:srgbClr val="000000">
                      <a:alpha val="43137"/>
                    </a:srgbClr>
                  </a:outerShdw>
                </a:effectLst>
                <a:latin typeface="Georgia" panose="02040502050405020303" pitchFamily="18" charset="0"/>
              </a:rPr>
            </a:br>
            <a:endParaRPr b="0" dirty="0">
              <a:solidFill>
                <a:schemeClr val="bg1"/>
              </a:solidFill>
              <a:effectLst>
                <a:outerShdw blurRad="38100" dist="38100" dir="2700000" algn="tl">
                  <a:srgbClr val="000000">
                    <a:alpha val="43137"/>
                  </a:srgbClr>
                </a:outerShdw>
              </a:effectLst>
              <a:latin typeface="Georgia" panose="02040502050405020303" pitchFamily="18" charset="0"/>
              <a:sym typeface="Raleway Thin"/>
            </a:endParaRPr>
          </a:p>
        </p:txBody>
      </p:sp>
      <p:cxnSp>
        <p:nvCxnSpPr>
          <p:cNvPr id="154" name="Google Shape;154;p33"/>
          <p:cNvCxnSpPr/>
          <p:nvPr/>
        </p:nvCxnSpPr>
        <p:spPr>
          <a:xfrm>
            <a:off x="2618400" y="2266981"/>
            <a:ext cx="39072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6" name="Google Shape;153;p33"/>
          <p:cNvSpPr txBox="1">
            <a:spLocks noGrp="1"/>
          </p:cNvSpPr>
          <p:nvPr>
            <p:ph type="subTitle" idx="1"/>
          </p:nvPr>
        </p:nvSpPr>
        <p:spPr>
          <a:xfrm>
            <a:off x="3067973" y="1598556"/>
            <a:ext cx="3049957" cy="42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9600" b="1" i="0" dirty="0" smtClean="0">
                <a:solidFill>
                  <a:schemeClr val="bg2"/>
                </a:solidFill>
                <a:effectLst>
                  <a:outerShdw blurRad="38100" dist="38100" dir="2700000" algn="tl">
                    <a:srgbClr val="000000">
                      <a:alpha val="43137"/>
                    </a:srgbClr>
                  </a:outerShdw>
                </a:effectLst>
                <a:latin typeface="Pristina" panose="03060402040406080204" pitchFamily="66" charset="0"/>
              </a:rPr>
              <a:t>MPC</a:t>
            </a:r>
            <a:endParaRPr sz="9600" b="1" dirty="0">
              <a:solidFill>
                <a:schemeClr val="bg2"/>
              </a:solidFill>
              <a:effectLst>
                <a:outerShdw blurRad="38100" dist="38100" dir="2700000" algn="tl">
                  <a:srgbClr val="000000">
                    <a:alpha val="43137"/>
                  </a:srgbClr>
                </a:outerShdw>
              </a:effectLst>
              <a:latin typeface="Pristina" panose="03060402040406080204" pitchFamily="66" charset="0"/>
            </a:endParaRP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065030" y="3112521"/>
            <a:ext cx="2078970" cy="207897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curtains"/>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2"/>
          <p:cNvSpPr txBox="1">
            <a:spLocks noGrp="1"/>
          </p:cNvSpPr>
          <p:nvPr>
            <p:ph type="title"/>
          </p:nvPr>
        </p:nvSpPr>
        <p:spPr>
          <a:xfrm>
            <a:off x="765394" y="382141"/>
            <a:ext cx="2677416" cy="75590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smtClean="0">
                <a:effectLst>
                  <a:outerShdw blurRad="38100" dist="38100" dir="2700000" algn="tl">
                    <a:srgbClr val="000000">
                      <a:alpha val="43137"/>
                    </a:srgbClr>
                  </a:outerShdw>
                </a:effectLst>
              </a:rPr>
              <a:t>ZKP</a:t>
            </a:r>
            <a:endParaRPr sz="5400" dirty="0">
              <a:effectLst>
                <a:outerShdw blurRad="38100" dist="38100" dir="2700000" algn="tl">
                  <a:srgbClr val="000000">
                    <a:alpha val="43137"/>
                  </a:srgbClr>
                </a:outerShdw>
              </a:effectLst>
            </a:endParaRPr>
          </a:p>
        </p:txBody>
      </p:sp>
      <p:sp>
        <p:nvSpPr>
          <p:cNvPr id="293" name="Google Shape;293;p42"/>
          <p:cNvSpPr/>
          <p:nvPr/>
        </p:nvSpPr>
        <p:spPr>
          <a:xfrm>
            <a:off x="3654727" y="3973834"/>
            <a:ext cx="798861" cy="781468"/>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2"/>
          <p:cNvSpPr txBox="1"/>
          <p:nvPr/>
        </p:nvSpPr>
        <p:spPr>
          <a:xfrm>
            <a:off x="2474888" y="619676"/>
            <a:ext cx="3747849" cy="55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smtClean="0">
                <a:solidFill>
                  <a:schemeClr val="lt1"/>
                </a:solidFill>
                <a:effectLst>
                  <a:outerShdw blurRad="38100" dist="38100" dir="2700000" algn="tl">
                    <a:srgbClr val="000000">
                      <a:alpha val="43137"/>
                    </a:srgbClr>
                  </a:outerShdw>
                </a:effectLst>
                <a:latin typeface="Raleway"/>
                <a:ea typeface="Raleway"/>
                <a:cs typeface="Raleway"/>
                <a:sym typeface="Raleway"/>
              </a:rPr>
              <a:t>Zero Knowledge Proof</a:t>
            </a:r>
            <a:endParaRPr sz="2200" b="1" dirty="0">
              <a:solidFill>
                <a:schemeClr val="lt1"/>
              </a:solidFill>
              <a:effectLst>
                <a:outerShdw blurRad="38100" dist="38100" dir="2700000" algn="tl">
                  <a:srgbClr val="000000">
                    <a:alpha val="43137"/>
                  </a:srgbClr>
                </a:outerShdw>
              </a:effectLst>
              <a:latin typeface="Raleway"/>
              <a:ea typeface="Raleway"/>
              <a:cs typeface="Raleway"/>
              <a:sym typeface="Raleway"/>
            </a:endParaRPr>
          </a:p>
        </p:txBody>
      </p:sp>
      <p:sp>
        <p:nvSpPr>
          <p:cNvPr id="299" name="Google Shape;299;p42"/>
          <p:cNvSpPr/>
          <p:nvPr/>
        </p:nvSpPr>
        <p:spPr>
          <a:xfrm>
            <a:off x="995886" y="533410"/>
            <a:ext cx="440508" cy="437807"/>
          </a:xfrm>
          <a:prstGeom prst="ellipse">
            <a:avLst/>
          </a:prstGeom>
          <a:noFill/>
          <a:ln w="19050" cap="flat" cmpd="sng">
            <a:solidFill>
              <a:schemeClr val="accent1"/>
            </a:solidFill>
            <a:prstDash val="solid"/>
            <a:round/>
            <a:headEnd type="none" w="sm" len="sm"/>
            <a:tailEnd type="none" w="sm" len="sm"/>
          </a:ln>
          <a:effectLst>
            <a:glow rad="63500">
              <a:schemeClr val="accent6">
                <a:satMod val="175000"/>
                <a:alpha val="40000"/>
              </a:schemeClr>
            </a:glow>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3" name="Google Shape;303;p42"/>
          <p:cNvCxnSpPr/>
          <p:nvPr/>
        </p:nvCxnSpPr>
        <p:spPr>
          <a:xfrm rot="10800000" flipV="1">
            <a:off x="1827037" y="594803"/>
            <a:ext cx="2521775" cy="483590"/>
          </a:xfrm>
          <a:prstGeom prst="bentConnector3">
            <a:avLst>
              <a:gd name="adj1" fmla="val 62001"/>
            </a:avLst>
          </a:prstGeom>
          <a:noFill/>
          <a:ln w="19050" cap="flat" cmpd="sng">
            <a:solidFill>
              <a:schemeClr val="lt1"/>
            </a:solidFill>
            <a:prstDash val="solid"/>
            <a:round/>
            <a:headEnd type="none" w="med" len="med"/>
            <a:tailEnd type="none" w="med" len="med"/>
          </a:ln>
          <a:effectLst>
            <a:outerShdw blurRad="71438" algn="bl" rotWithShape="0">
              <a:schemeClr val="accent1">
                <a:alpha val="57000"/>
              </a:schemeClr>
            </a:outerShdw>
          </a:effectLst>
        </p:spPr>
      </p:cxnSp>
      <p:grpSp>
        <p:nvGrpSpPr>
          <p:cNvPr id="312" name="Google Shape;312;p42"/>
          <p:cNvGrpSpPr/>
          <p:nvPr/>
        </p:nvGrpSpPr>
        <p:grpSpPr>
          <a:xfrm>
            <a:off x="1072430" y="640040"/>
            <a:ext cx="287420" cy="241470"/>
            <a:chOff x="-27728850" y="2382950"/>
            <a:chExt cx="297750" cy="193000"/>
          </a:xfrm>
        </p:grpSpPr>
        <p:sp>
          <p:nvSpPr>
            <p:cNvPr id="313" name="Google Shape;313;p4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0" name="Google Shape;320;p42"/>
          <p:cNvCxnSpPr/>
          <p:nvPr/>
        </p:nvCxnSpPr>
        <p:spPr>
          <a:xfrm>
            <a:off x="1359850" y="3894423"/>
            <a:ext cx="865486" cy="6577"/>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321" name="Google Shape;321;p42"/>
          <p:cNvCxnSpPr/>
          <p:nvPr/>
        </p:nvCxnSpPr>
        <p:spPr>
          <a:xfrm>
            <a:off x="2474888" y="4202424"/>
            <a:ext cx="843100" cy="29449"/>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322" name="Google Shape;322;p42"/>
          <p:cNvCxnSpPr/>
          <p:nvPr/>
        </p:nvCxnSpPr>
        <p:spPr>
          <a:xfrm flipV="1">
            <a:off x="5904284" y="3836302"/>
            <a:ext cx="963584" cy="12072"/>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323" name="Google Shape;323;p42"/>
          <p:cNvCxnSpPr/>
          <p:nvPr/>
        </p:nvCxnSpPr>
        <p:spPr>
          <a:xfrm flipV="1">
            <a:off x="4801026" y="4202424"/>
            <a:ext cx="922197" cy="1"/>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14" name="TextBox 13"/>
          <p:cNvSpPr txBox="1"/>
          <p:nvPr/>
        </p:nvSpPr>
        <p:spPr>
          <a:xfrm>
            <a:off x="516116" y="1158646"/>
            <a:ext cx="8569821" cy="2677656"/>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rPr>
              <a:t>Zero Knowledge Proof (ZKP), a technique by which a </a:t>
            </a:r>
            <a:r>
              <a:rPr lang="en-US" dirty="0" err="1">
                <a:solidFill>
                  <a:schemeClr val="bg1"/>
                </a:solidFill>
                <a:effectLst>
                  <a:outerShdw blurRad="38100" dist="38100" dir="2700000" algn="tl">
                    <a:srgbClr val="000000">
                      <a:alpha val="43137"/>
                    </a:srgbClr>
                  </a:outerShdw>
                </a:effectLst>
              </a:rPr>
              <a:t>prover</a:t>
            </a:r>
            <a:r>
              <a:rPr lang="en-US" dirty="0">
                <a:solidFill>
                  <a:schemeClr val="bg1"/>
                </a:solidFill>
                <a:effectLst>
                  <a:outerShdw blurRad="38100" dist="38100" dir="2700000" algn="tl">
                    <a:srgbClr val="000000">
                      <a:alpha val="43137"/>
                    </a:srgbClr>
                  </a:outerShdw>
                </a:effectLst>
              </a:rPr>
              <a:t> can convince the verifier of a fact without revealing the actual content, are leveraged. ZKP operates on three basic tenets:</a:t>
            </a:r>
            <a:br>
              <a:rPr lang="en-US" dirty="0">
                <a:solidFill>
                  <a:schemeClr val="bg1"/>
                </a:solidFill>
                <a:effectLst>
                  <a:outerShdw blurRad="38100" dist="38100" dir="2700000" algn="tl">
                    <a:srgbClr val="000000">
                      <a:alpha val="43137"/>
                    </a:srgbClr>
                  </a:outerShdw>
                </a:effectLst>
              </a:rPr>
            </a:br>
            <a:endParaRPr lang="en-US" dirty="0">
              <a:solidFill>
                <a:schemeClr val="bg1"/>
              </a:solidFill>
              <a:effectLst>
                <a:outerShdw blurRad="38100" dist="38100" dir="2700000" algn="tl">
                  <a:srgbClr val="000000">
                    <a:alpha val="43137"/>
                  </a:srgbClr>
                </a:outerShdw>
              </a:effectLst>
            </a:endParaRPr>
          </a:p>
          <a:p>
            <a:pPr lvl="0"/>
            <a:r>
              <a:rPr lang="en-US" dirty="0">
                <a:solidFill>
                  <a:schemeClr val="bg1"/>
                </a:solidFill>
                <a:effectLst>
                  <a:outerShdw blurRad="38100" dist="38100" dir="2700000" algn="tl">
                    <a:srgbClr val="000000">
                      <a:alpha val="43137"/>
                    </a:srgbClr>
                  </a:outerShdw>
                </a:effectLst>
              </a:rPr>
              <a:t>Completeness – If a statement is true then the verifier will be convinced that </a:t>
            </a:r>
            <a:r>
              <a:rPr lang="en-US" dirty="0" err="1">
                <a:solidFill>
                  <a:schemeClr val="bg1"/>
                </a:solidFill>
                <a:effectLst>
                  <a:outerShdw blurRad="38100" dist="38100" dir="2700000" algn="tl">
                    <a:srgbClr val="000000">
                      <a:alpha val="43137"/>
                    </a:srgbClr>
                  </a:outerShdw>
                </a:effectLst>
              </a:rPr>
              <a:t>prover</a:t>
            </a:r>
            <a:r>
              <a:rPr lang="en-US" dirty="0">
                <a:solidFill>
                  <a:schemeClr val="bg1"/>
                </a:solidFill>
                <a:effectLst>
                  <a:outerShdw blurRad="38100" dist="38100" dir="2700000" algn="tl">
                    <a:srgbClr val="000000">
                      <a:alpha val="43137"/>
                    </a:srgbClr>
                  </a:outerShdw>
                </a:effectLst>
              </a:rPr>
              <a:t> possesses the correct </a:t>
            </a:r>
            <a:r>
              <a:rPr lang="en-US" dirty="0" smtClean="0">
                <a:solidFill>
                  <a:schemeClr val="bg1"/>
                </a:solidFill>
                <a:effectLst>
                  <a:outerShdw blurRad="38100" dist="38100" dir="2700000" algn="tl">
                    <a:srgbClr val="000000">
                      <a:alpha val="43137"/>
                    </a:srgbClr>
                  </a:outerShdw>
                </a:effectLst>
              </a:rPr>
              <a:t>input</a:t>
            </a:r>
          </a:p>
          <a:p>
            <a:pPr lvl="0"/>
            <a:endParaRPr lang="en-US" dirty="0">
              <a:solidFill>
                <a:schemeClr val="bg1"/>
              </a:solidFill>
              <a:effectLst>
                <a:outerShdw blurRad="38100" dist="38100" dir="2700000" algn="tl">
                  <a:srgbClr val="000000">
                    <a:alpha val="43137"/>
                  </a:srgbClr>
                </a:outerShdw>
              </a:effectLst>
            </a:endParaRPr>
          </a:p>
          <a:p>
            <a:pPr lvl="0"/>
            <a:r>
              <a:rPr lang="en-US" dirty="0">
                <a:solidFill>
                  <a:schemeClr val="bg1"/>
                </a:solidFill>
                <a:effectLst>
                  <a:outerShdw blurRad="38100" dist="38100" dir="2700000" algn="tl">
                    <a:srgbClr val="000000">
                      <a:alpha val="43137"/>
                    </a:srgbClr>
                  </a:outerShdw>
                </a:effectLst>
              </a:rPr>
              <a:t>Soundness – If a statement is false then no dishonest </a:t>
            </a:r>
            <a:r>
              <a:rPr lang="en-US" dirty="0" err="1">
                <a:solidFill>
                  <a:schemeClr val="bg1"/>
                </a:solidFill>
                <a:effectLst>
                  <a:outerShdw blurRad="38100" dist="38100" dir="2700000" algn="tl">
                    <a:srgbClr val="000000">
                      <a:alpha val="43137"/>
                    </a:srgbClr>
                  </a:outerShdw>
                </a:effectLst>
              </a:rPr>
              <a:t>prover</a:t>
            </a:r>
            <a:r>
              <a:rPr lang="en-US" dirty="0">
                <a:solidFill>
                  <a:schemeClr val="bg1"/>
                </a:solidFill>
                <a:effectLst>
                  <a:outerShdw blurRad="38100" dist="38100" dir="2700000" algn="tl">
                    <a:srgbClr val="000000">
                      <a:alpha val="43137"/>
                    </a:srgbClr>
                  </a:outerShdw>
                </a:effectLst>
              </a:rPr>
              <a:t> can convince verifier that they have the correct </a:t>
            </a:r>
            <a:r>
              <a:rPr lang="en-US" dirty="0" smtClean="0">
                <a:solidFill>
                  <a:schemeClr val="bg1"/>
                </a:solidFill>
                <a:effectLst>
                  <a:outerShdw blurRad="38100" dist="38100" dir="2700000" algn="tl">
                    <a:srgbClr val="000000">
                      <a:alpha val="43137"/>
                    </a:srgbClr>
                  </a:outerShdw>
                </a:effectLst>
              </a:rPr>
              <a:t>input</a:t>
            </a:r>
          </a:p>
          <a:p>
            <a:pPr lvl="0"/>
            <a:endParaRPr lang="en-US" dirty="0">
              <a:solidFill>
                <a:schemeClr val="bg1"/>
              </a:solidFill>
              <a:effectLst>
                <a:outerShdw blurRad="38100" dist="38100" dir="2700000" algn="tl">
                  <a:srgbClr val="000000">
                    <a:alpha val="43137"/>
                  </a:srgbClr>
                </a:outerShdw>
              </a:effectLst>
            </a:endParaRPr>
          </a:p>
          <a:p>
            <a:pPr lvl="0"/>
            <a:r>
              <a:rPr lang="en-US" dirty="0">
                <a:solidFill>
                  <a:schemeClr val="bg1"/>
                </a:solidFill>
                <a:effectLst>
                  <a:outerShdw blurRad="38100" dist="38100" dir="2700000" algn="tl">
                    <a:srgbClr val="000000">
                      <a:alpha val="43137"/>
                    </a:srgbClr>
                  </a:outerShdw>
                </a:effectLst>
              </a:rPr>
              <a:t>Zero knowledge - if a statement is true then no verifier learns anything other than the fact that the statement is true</a:t>
            </a:r>
          </a:p>
          <a:p>
            <a:endParaRPr lang="en-US" dirty="0">
              <a:solidFill>
                <a:schemeClr val="bg1"/>
              </a:solidFill>
              <a:effectLst>
                <a:outerShdw blurRad="38100" dist="38100" dir="2700000" algn="tl">
                  <a:srgbClr val="000000">
                    <a:alpha val="43137"/>
                  </a:srgbClr>
                </a:outerShdw>
              </a:effectLst>
            </a:endParaRPr>
          </a:p>
        </p:txBody>
      </p:sp>
      <p:grpSp>
        <p:nvGrpSpPr>
          <p:cNvPr id="51" name="Google Shape;312;p42"/>
          <p:cNvGrpSpPr/>
          <p:nvPr/>
        </p:nvGrpSpPr>
        <p:grpSpPr>
          <a:xfrm>
            <a:off x="3808900" y="4202424"/>
            <a:ext cx="490514" cy="387373"/>
            <a:chOff x="-27728850" y="2382950"/>
            <a:chExt cx="297750" cy="193000"/>
          </a:xfrm>
        </p:grpSpPr>
        <p:sp>
          <p:nvSpPr>
            <p:cNvPr id="52" name="Google Shape;313;p4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4;p4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5;p4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57" name="Google Shape;457;p51"/>
          <p:cNvSpPr/>
          <p:nvPr/>
        </p:nvSpPr>
        <p:spPr>
          <a:xfrm>
            <a:off x="655807" y="2796181"/>
            <a:ext cx="284907" cy="2825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640422" y="142715"/>
            <a:ext cx="517412" cy="511999"/>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6162853" y="587799"/>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1920219" y="780264"/>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1"/>
          <p:cNvSpPr txBox="1">
            <a:spLocks noGrp="1"/>
          </p:cNvSpPr>
          <p:nvPr>
            <p:ph type="title"/>
          </p:nvPr>
        </p:nvSpPr>
        <p:spPr>
          <a:xfrm>
            <a:off x="584511" y="317808"/>
            <a:ext cx="5984961" cy="678156"/>
          </a:xfrm>
          <a:prstGeom prst="rect">
            <a:avLst/>
          </a:prstGeom>
        </p:spPr>
        <p:txBody>
          <a:bodyPr spcFirstLastPara="1" wrap="square" lIns="91425" tIns="91425" rIns="91425" bIns="91425" anchor="ctr" anchorCtr="0">
            <a:noAutofit/>
          </a:bodyPr>
          <a:lstStyle/>
          <a:p>
            <a:r>
              <a:rPr lang="en-US" b="1" dirty="0">
                <a:effectLst>
                  <a:outerShdw blurRad="38100" dist="38100" dir="2700000" algn="tl">
                    <a:srgbClr val="000000">
                      <a:alpha val="43137"/>
                    </a:srgbClr>
                  </a:outerShdw>
                </a:effectLst>
              </a:rPr>
              <a:t>MPC for Private Key Security</a:t>
            </a:r>
            <a:br>
              <a:rPr lang="en-US" b="1" dirty="0">
                <a:effectLst>
                  <a:outerShdw blurRad="38100" dist="38100" dir="2700000" algn="tl">
                    <a:srgbClr val="000000">
                      <a:alpha val="43137"/>
                    </a:srgbClr>
                  </a:outerShdw>
                </a:effectLst>
              </a:rPr>
            </a:br>
            <a:endParaRPr dirty="0">
              <a:effectLst>
                <a:outerShdw blurRad="38100" dist="38100" dir="2700000" algn="tl">
                  <a:srgbClr val="000000">
                    <a:alpha val="43137"/>
                  </a:srgbClr>
                </a:outerShdw>
              </a:effectLst>
            </a:endParaRPr>
          </a:p>
        </p:txBody>
      </p:sp>
      <p:sp>
        <p:nvSpPr>
          <p:cNvPr id="454" name="Google Shape;454;p51"/>
          <p:cNvSpPr/>
          <p:nvPr/>
        </p:nvSpPr>
        <p:spPr>
          <a:xfrm>
            <a:off x="3066863" y="4460325"/>
            <a:ext cx="180300" cy="18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txBox="1"/>
          <p:nvPr/>
        </p:nvSpPr>
        <p:spPr>
          <a:xfrm>
            <a:off x="655807" y="656886"/>
            <a:ext cx="7804566" cy="1016501"/>
          </a:xfrm>
          <a:prstGeom prst="rect">
            <a:avLst/>
          </a:prstGeom>
          <a:noFill/>
          <a:ln>
            <a:noFill/>
          </a:ln>
        </p:spPr>
        <p:txBody>
          <a:bodyPr spcFirstLastPara="1" wrap="square" lIns="91425" tIns="91425" rIns="91425" bIns="91425" anchor="t" anchorCtr="0">
            <a:noAutofit/>
          </a:bodyPr>
          <a:lstStyle/>
          <a:p>
            <a:r>
              <a:rPr lang="en-US" dirty="0">
                <a:solidFill>
                  <a:schemeClr val="bg1"/>
                </a:solidFill>
              </a:rPr>
              <a:t>With MPC, private keys (as well as other sensitive information, such as authentication credentials) no longer need to be stored in one single place. The risk involved with storing private keys in one single location is referred to as a “single point of compromise.” With MPC, the private key is broken up into shares, encrypted, and divided among multiple parties. </a:t>
            </a:r>
          </a:p>
        </p:txBody>
      </p:sp>
      <p:sp>
        <p:nvSpPr>
          <p:cNvPr id="460" name="Google Shape;460;p51"/>
          <p:cNvSpPr/>
          <p:nvPr/>
        </p:nvSpPr>
        <p:spPr>
          <a:xfrm>
            <a:off x="6400616" y="3490266"/>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p:cNvSpPr txBox="1"/>
          <p:nvPr/>
        </p:nvSpPr>
        <p:spPr>
          <a:xfrm>
            <a:off x="679442" y="1840779"/>
            <a:ext cx="7640798" cy="954107"/>
          </a:xfrm>
          <a:prstGeom prst="rect">
            <a:avLst/>
          </a:prstGeom>
          <a:noFill/>
        </p:spPr>
        <p:txBody>
          <a:bodyPr wrap="square" rtlCol="0">
            <a:spAutoFit/>
          </a:bodyPr>
          <a:lstStyle/>
          <a:p>
            <a:r>
              <a:rPr lang="en-US" dirty="0">
                <a:solidFill>
                  <a:schemeClr val="bg1"/>
                </a:solidFill>
              </a:rPr>
              <a:t>These parties will independently compute their part of the private key share they hold to produce a signature without revealing the encryption to the other parties. This means there is never a time when the private key is formed in one place; instead, it exists in a fully “liquid” </a:t>
            </a:r>
            <a:r>
              <a:rPr lang="en-US" dirty="0" smtClean="0">
                <a:solidFill>
                  <a:schemeClr val="bg1"/>
                </a:solidFill>
              </a:rPr>
              <a:t>form.</a:t>
            </a:r>
            <a:endParaRPr lang="en-US" dirty="0">
              <a:solidFill>
                <a:schemeClr val="bg1"/>
              </a:solidFill>
            </a:endParaRPr>
          </a:p>
        </p:txBody>
      </p:sp>
      <p:sp>
        <p:nvSpPr>
          <p:cNvPr id="3" name="TextBox 2"/>
          <p:cNvSpPr txBox="1"/>
          <p:nvPr/>
        </p:nvSpPr>
        <p:spPr>
          <a:xfrm>
            <a:off x="679442" y="2859452"/>
            <a:ext cx="7887329" cy="738664"/>
          </a:xfrm>
          <a:prstGeom prst="rect">
            <a:avLst/>
          </a:prstGeom>
          <a:noFill/>
        </p:spPr>
        <p:txBody>
          <a:bodyPr wrap="square" rtlCol="0">
            <a:spAutoFit/>
          </a:bodyPr>
          <a:lstStyle/>
          <a:p>
            <a:r>
              <a:rPr lang="en-US" dirty="0">
                <a:solidFill>
                  <a:schemeClr val="bg1"/>
                </a:solidFill>
              </a:rPr>
              <a:t>Ordinarily, when a single private key is stored in one place, a wallet’s owner would need to trust that the device or party that holds that private key is completely secure. Such a crypto exchange that essentially holds the customer’s private keys on their behalf.</a:t>
            </a:r>
            <a:endParaRPr lang="en-US" dirty="0">
              <a:solidFill>
                <a:schemeClr val="bg1"/>
              </a:solidFill>
            </a:endParaRPr>
          </a:p>
        </p:txBody>
      </p:sp>
      <p:sp>
        <p:nvSpPr>
          <p:cNvPr id="4" name="Rectangle 3"/>
          <p:cNvSpPr/>
          <p:nvPr/>
        </p:nvSpPr>
        <p:spPr>
          <a:xfrm>
            <a:off x="679442" y="3811811"/>
            <a:ext cx="7593528" cy="738664"/>
          </a:xfrm>
          <a:prstGeom prst="rect">
            <a:avLst/>
          </a:prstGeom>
        </p:spPr>
        <p:txBody>
          <a:bodyPr wrap="square">
            <a:spAutoFit/>
          </a:bodyPr>
          <a:lstStyle/>
          <a:p>
            <a:pPr>
              <a:spcAft>
                <a:spcPts val="1500"/>
              </a:spcAft>
            </a:pPr>
            <a:r>
              <a:rPr lang="en-US" spc="40" dirty="0">
                <a:solidFill>
                  <a:schemeClr val="bg1"/>
                </a:solidFill>
                <a:latin typeface="Arial" panose="020B0604020202020204" pitchFamily="34" charset="0"/>
                <a:ea typeface="Times New Roman" panose="02020603050405020304" pitchFamily="18" charset="0"/>
              </a:rPr>
              <a:t>However, these parties have proven themselves to be vulnerable. When an attacker only needs to succeed in hacking one point of compromise to steal a private key, it leaves the digital assets that key unlocks wide open to theft.</a:t>
            </a:r>
            <a:endParaRPr lang="en-US" dirty="0">
              <a:solidFill>
                <a:schemeClr val="bg1"/>
              </a:solidFill>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54" name="Google Shape;454;p51"/>
          <p:cNvSpPr/>
          <p:nvPr/>
        </p:nvSpPr>
        <p:spPr>
          <a:xfrm>
            <a:off x="3066863" y="4460325"/>
            <a:ext cx="180300" cy="18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2900403" y="2250302"/>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1"/>
          <p:cNvSpPr/>
          <p:nvPr/>
        </p:nvSpPr>
        <p:spPr>
          <a:xfrm>
            <a:off x="4622168" y="2817162"/>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5947153" y="1899280"/>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4785124" y="2250302"/>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1"/>
          <p:cNvSpPr/>
          <p:nvPr/>
        </p:nvSpPr>
        <p:spPr>
          <a:xfrm>
            <a:off x="6400616" y="3490266"/>
            <a:ext cx="215700" cy="21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97994" y="434420"/>
            <a:ext cx="8160526" cy="1815882"/>
          </a:xfrm>
          <a:prstGeom prst="rect">
            <a:avLst/>
          </a:prstGeom>
        </p:spPr>
        <p:txBody>
          <a:bodyPr wrap="square">
            <a:spAutoFit/>
          </a:bodyPr>
          <a:lstStyle/>
          <a:p>
            <a:pPr>
              <a:spcAft>
                <a:spcPts val="1500"/>
              </a:spcAft>
            </a:pPr>
            <a:r>
              <a:rPr lang="en-US" spc="40" dirty="0">
                <a:solidFill>
                  <a:schemeClr val="bg1"/>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rPr>
              <a:t>MPC does away with this problem, as the private key is now no longer held by any one party at any point in time. Instead, it is decentralized and held across multiple parties (i.e. devices), each blind to the other. Whenever the key is required, MPC is set in motion to confirm that all parties, or a predetermined number of parties out of the full set, approve of the request.</a:t>
            </a: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r>
            <a:br>
              <a:rPr lang="en-US"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b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r>
            <a:br>
              <a:rPr lang="en-US"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b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With MPC technology in play, a potential hacker now has a much harder task ahead of them. To gain control over a user’s wallet, they now need to attack multiple parties across different operating platforms at different locations simultaneously.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936" y="2358152"/>
            <a:ext cx="7262970" cy="5143500"/>
          </a:xfrm>
          <a:prstGeom prst="rect">
            <a:avLst/>
          </a:prstGeom>
        </p:spPr>
      </p:pic>
      <p:sp>
        <p:nvSpPr>
          <p:cNvPr id="5" name="TextBox 4"/>
          <p:cNvSpPr txBox="1"/>
          <p:nvPr/>
        </p:nvSpPr>
        <p:spPr>
          <a:xfrm>
            <a:off x="552587" y="2771123"/>
            <a:ext cx="803425" cy="307777"/>
          </a:xfrm>
          <a:prstGeom prst="rect">
            <a:avLst/>
          </a:prstGeom>
          <a:noFill/>
        </p:spPr>
        <p:txBody>
          <a:bodyPr wrap="none" rtlCol="0">
            <a:spAutoFit/>
          </a:bodyPr>
          <a:lstStyle/>
          <a:p>
            <a:r>
              <a:rPr lang="en-US" dirty="0" smtClean="0">
                <a:solidFill>
                  <a:schemeClr val="bg1"/>
                </a:solidFill>
              </a:rPr>
              <a:t>*Ques</a:t>
            </a:r>
            <a:r>
              <a:rPr lang="en-US" dirty="0">
                <a:solidFill>
                  <a:schemeClr val="bg1"/>
                </a:solidFill>
              </a:rPr>
              <a:t>.</a:t>
            </a:r>
            <a:r>
              <a:rPr lang="en-US" dirty="0" smtClean="0">
                <a:solidFill>
                  <a:schemeClr val="bg1"/>
                </a:solidFill>
              </a:rPr>
              <a:t>*</a:t>
            </a:r>
            <a:endParaRPr lang="en-US" dirty="0">
              <a:solidFill>
                <a:schemeClr val="bg1"/>
              </a:solidFill>
            </a:endParaRPr>
          </a:p>
        </p:txBody>
      </p:sp>
      <p:sp>
        <p:nvSpPr>
          <p:cNvPr id="6" name="TextBox 5"/>
          <p:cNvSpPr txBox="1"/>
          <p:nvPr/>
        </p:nvSpPr>
        <p:spPr>
          <a:xfrm>
            <a:off x="570957" y="3032862"/>
            <a:ext cx="4277133" cy="523220"/>
          </a:xfrm>
          <a:prstGeom prst="rect">
            <a:avLst/>
          </a:prstGeom>
          <a:noFill/>
        </p:spPr>
        <p:txBody>
          <a:bodyPr wrap="none" rtlCol="0">
            <a:spAutoFit/>
          </a:bodyPr>
          <a:lstStyle/>
          <a:p>
            <a:r>
              <a:rPr lang="en-US" dirty="0" smtClean="0">
                <a:solidFill>
                  <a:schemeClr val="bg1"/>
                </a:solidFill>
              </a:rPr>
              <a:t>What is real use case of MPC ?</a:t>
            </a:r>
          </a:p>
          <a:p>
            <a:r>
              <a:rPr lang="en-US" dirty="0">
                <a:solidFill>
                  <a:schemeClr val="bg1"/>
                </a:solidFill>
              </a:rPr>
              <a:t>W</a:t>
            </a:r>
            <a:r>
              <a:rPr lang="en-US" dirty="0" smtClean="0">
                <a:solidFill>
                  <a:schemeClr val="bg1"/>
                </a:solidFill>
              </a:rPr>
              <a:t>hich </a:t>
            </a:r>
            <a:r>
              <a:rPr lang="en-US" dirty="0" err="1">
                <a:solidFill>
                  <a:schemeClr val="bg1"/>
                </a:solidFill>
              </a:rPr>
              <a:t>B</a:t>
            </a:r>
            <a:r>
              <a:rPr lang="en-US" dirty="0" err="1" smtClean="0">
                <a:solidFill>
                  <a:schemeClr val="bg1"/>
                </a:solidFill>
              </a:rPr>
              <a:t>lockchain</a:t>
            </a:r>
            <a:r>
              <a:rPr lang="en-US" dirty="0" smtClean="0">
                <a:solidFill>
                  <a:schemeClr val="bg1"/>
                </a:solidFill>
              </a:rPr>
              <a:t> is currently using MPC protocol ?</a:t>
            </a:r>
          </a:p>
        </p:txBody>
      </p:sp>
    </p:spTree>
    <p:extLst>
      <p:ext uri="{BB962C8B-B14F-4D97-AF65-F5344CB8AC3E}">
        <p14:creationId xmlns:p14="http://schemas.microsoft.com/office/powerpoint/2010/main" val="28867650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3879" y="1018301"/>
            <a:ext cx="2737976" cy="2737976"/>
          </a:xfrm>
          <a:prstGeom prst="rect">
            <a:avLst/>
          </a:prstGeom>
        </p:spPr>
      </p:pic>
      <p:sp>
        <p:nvSpPr>
          <p:cNvPr id="5" name="Google Shape;160;p34"/>
          <p:cNvSpPr txBox="1">
            <a:spLocks noGrp="1"/>
          </p:cNvSpPr>
          <p:nvPr>
            <p:ph type="body" idx="1"/>
          </p:nvPr>
        </p:nvSpPr>
        <p:spPr>
          <a:xfrm>
            <a:off x="231402" y="3276052"/>
            <a:ext cx="8411477" cy="1552506"/>
          </a:xfrm>
          <a:prstGeom prst="rect">
            <a:avLst/>
          </a:prstGeom>
        </p:spPr>
        <p:txBody>
          <a:bodyPr spcFirstLastPara="1" wrap="square" lIns="91425" tIns="91425" rIns="91425" bIns="91425" anchor="ctr" anchorCtr="0">
            <a:noAutofit/>
          </a:bodyPr>
          <a:lstStyle/>
          <a:p>
            <a:pPr marL="152400" indent="0">
              <a:buNone/>
            </a:pPr>
            <a:r>
              <a:rPr lang="en-US" sz="2400" dirty="0" smtClean="0">
                <a:effectLst>
                  <a:outerShdw blurRad="38100" dist="38100" dir="2700000" algn="tl">
                    <a:srgbClr val="000000">
                      <a:alpha val="43137"/>
                    </a:srgbClr>
                  </a:outerShdw>
                </a:effectLst>
                <a:latin typeface="Georgia" panose="02040502050405020303" pitchFamily="18" charset="0"/>
              </a:rPr>
              <a:t>MPC </a:t>
            </a:r>
            <a:r>
              <a:rPr lang="en-US" sz="2400" dirty="0">
                <a:effectLst>
                  <a:outerShdw blurRad="38100" dist="38100" dir="2700000" algn="tl">
                    <a:srgbClr val="000000">
                      <a:alpha val="43137"/>
                    </a:srgbClr>
                  </a:outerShdw>
                </a:effectLst>
                <a:latin typeface="Georgia" panose="02040502050405020303" pitchFamily="18" charset="0"/>
              </a:rPr>
              <a:t>has become one of the primary technologies wallet providers and custodians are utilizing to secure crypto assets</a:t>
            </a:r>
            <a:r>
              <a:rPr lang="en-US" sz="2400" dirty="0" smtClean="0">
                <a:effectLst>
                  <a:outerShdw blurRad="38100" dist="38100" dir="2700000" algn="tl">
                    <a:srgbClr val="000000">
                      <a:alpha val="43137"/>
                    </a:srgbClr>
                  </a:outerShdw>
                </a:effectLst>
                <a:latin typeface="Georgia" panose="02040502050405020303" pitchFamily="18" charset="0"/>
              </a:rPr>
              <a:t>.</a:t>
            </a:r>
          </a:p>
        </p:txBody>
      </p:sp>
      <p:sp>
        <p:nvSpPr>
          <p:cNvPr id="3" name="TextBox 2"/>
          <p:cNvSpPr txBox="1"/>
          <p:nvPr/>
        </p:nvSpPr>
        <p:spPr>
          <a:xfrm>
            <a:off x="644683" y="250992"/>
            <a:ext cx="6525791" cy="1077218"/>
          </a:xfrm>
          <a:prstGeom prst="rect">
            <a:avLst/>
          </a:prstGeom>
          <a:noFill/>
        </p:spPr>
        <p:txBody>
          <a:bodyPr wrap="square" rtlCol="0">
            <a:spAutoFit/>
          </a:bodyPr>
          <a:lstStyle/>
          <a:p>
            <a:r>
              <a:rPr lang="en-US" sz="3200" b="1" dirty="0">
                <a:solidFill>
                  <a:schemeClr val="bg1"/>
                </a:solidFill>
                <a:effectLst>
                  <a:outerShdw blurRad="38100" dist="38100" dir="2700000" algn="tl">
                    <a:srgbClr val="000000">
                      <a:alpha val="43137"/>
                    </a:srgbClr>
                  </a:outerShdw>
                </a:effectLst>
                <a:latin typeface="Vijaya" panose="020B0604020202020204" pitchFamily="34" charset="0"/>
                <a:cs typeface="Vijaya" panose="020B0604020202020204" pitchFamily="34" charset="0"/>
              </a:rPr>
              <a:t>But what exactly </a:t>
            </a:r>
            <a:r>
              <a:rPr lang="en-US" sz="3200" b="1" i="1" dirty="0">
                <a:solidFill>
                  <a:schemeClr val="bg1"/>
                </a:solidFill>
                <a:effectLst>
                  <a:outerShdw blurRad="38100" dist="38100" dir="2700000" algn="tl">
                    <a:srgbClr val="000000">
                      <a:alpha val="43137"/>
                    </a:srgbClr>
                  </a:outerShdw>
                </a:effectLst>
                <a:latin typeface="Vijaya" panose="020B0604020202020204" pitchFamily="34" charset="0"/>
                <a:cs typeface="Vijaya" panose="020B0604020202020204" pitchFamily="34" charset="0"/>
              </a:rPr>
              <a:t>is </a:t>
            </a:r>
            <a:r>
              <a:rPr lang="en-US" sz="3200" b="1" dirty="0">
                <a:solidFill>
                  <a:schemeClr val="bg1"/>
                </a:solidFill>
                <a:effectLst>
                  <a:outerShdw blurRad="38100" dist="38100" dir="2700000" algn="tl">
                    <a:srgbClr val="000000">
                      <a:alpha val="43137"/>
                    </a:srgbClr>
                  </a:outerShdw>
                </a:effectLst>
                <a:latin typeface="Vijaya" panose="020B0604020202020204" pitchFamily="34" charset="0"/>
                <a:cs typeface="Vijaya" panose="020B0604020202020204" pitchFamily="34" charset="0"/>
              </a:rPr>
              <a:t>MPC? How does it work, and what benefits does it have</a:t>
            </a:r>
            <a:r>
              <a:rPr lang="en-US" sz="3200" b="1" dirty="0" smtClean="0">
                <a:solidFill>
                  <a:schemeClr val="bg1"/>
                </a:solidFill>
                <a:effectLst>
                  <a:outerShdw blurRad="38100" dist="38100" dir="2700000" algn="tl">
                    <a:srgbClr val="000000">
                      <a:alpha val="43137"/>
                    </a:srgbClr>
                  </a:outerShdw>
                </a:effectLst>
                <a:latin typeface="Vijaya" panose="020B0604020202020204" pitchFamily="34" charset="0"/>
                <a:cs typeface="Vijaya" panose="020B0604020202020204" pitchFamily="34" charset="0"/>
              </a:rPr>
              <a:t>?</a:t>
            </a:r>
            <a:endParaRPr lang="en-US" sz="3200" b="1" dirty="0">
              <a:solidFill>
                <a:schemeClr val="bg1"/>
              </a:solidFill>
              <a:effectLst>
                <a:outerShdw blurRad="38100" dist="38100" dir="2700000" algn="tl">
                  <a:srgbClr val="000000">
                    <a:alpha val="43137"/>
                  </a:srgbClr>
                </a:outerShdw>
              </a:effectLst>
              <a:latin typeface="Vijaya" panose="020B0604020202020204" pitchFamily="34" charset="0"/>
              <a:cs typeface="Vijaya" panose="020B0604020202020204" pitchFamily="34"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8982" y="1538271"/>
            <a:ext cx="1737782" cy="173778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9928" y="1663067"/>
            <a:ext cx="1532193" cy="1532193"/>
          </a:xfrm>
          <a:prstGeom prst="rect">
            <a:avLst/>
          </a:prstGeom>
        </p:spPr>
      </p:pic>
      <p:cxnSp>
        <p:nvCxnSpPr>
          <p:cNvPr id="10" name="Google Shape;185;p35"/>
          <p:cNvCxnSpPr/>
          <p:nvPr/>
        </p:nvCxnSpPr>
        <p:spPr>
          <a:xfrm>
            <a:off x="2190612" y="4781155"/>
            <a:ext cx="4177296"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5"/>
          <p:cNvSpPr/>
          <p:nvPr/>
        </p:nvSpPr>
        <p:spPr>
          <a:xfrm>
            <a:off x="737672" y="3221756"/>
            <a:ext cx="669992" cy="690269"/>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5"/>
          <p:cNvSpPr/>
          <p:nvPr/>
        </p:nvSpPr>
        <p:spPr>
          <a:xfrm>
            <a:off x="710415" y="2297033"/>
            <a:ext cx="709639" cy="700785"/>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5"/>
          <p:cNvSpPr/>
          <p:nvPr/>
        </p:nvSpPr>
        <p:spPr>
          <a:xfrm>
            <a:off x="704763" y="1415406"/>
            <a:ext cx="683283" cy="657019"/>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5"/>
          <p:cNvSpPr txBox="1">
            <a:spLocks noGrp="1"/>
          </p:cNvSpPr>
          <p:nvPr>
            <p:ph type="title" idx="15"/>
          </p:nvPr>
        </p:nvSpPr>
        <p:spPr>
          <a:xfrm>
            <a:off x="1552506" y="391750"/>
            <a:ext cx="5661211" cy="478200"/>
          </a:xfrm>
          <a:prstGeom prst="rect">
            <a:avLst/>
          </a:prstGeom>
        </p:spPr>
        <p:txBody>
          <a:bodyPr spcFirstLastPara="1" wrap="square" lIns="91425" tIns="91425" rIns="91425" bIns="91425" anchor="ctr" anchorCtr="0">
            <a:noAutofit/>
          </a:bodyPr>
          <a:lstStyle/>
          <a:p>
            <a:r>
              <a:rPr lang="en-US" sz="4400" b="1" dirty="0">
                <a:effectLst>
                  <a:outerShdw blurRad="38100" dist="38100" dir="2700000" algn="tl">
                    <a:srgbClr val="000000">
                      <a:alpha val="43137"/>
                    </a:srgbClr>
                  </a:outerShdw>
                </a:effectLst>
                <a:latin typeface="Pristina" panose="03060402040406080204" pitchFamily="66" charset="0"/>
              </a:rPr>
              <a:t> Introduction to Cryptography</a:t>
            </a:r>
          </a:p>
        </p:txBody>
      </p:sp>
      <p:sp>
        <p:nvSpPr>
          <p:cNvPr id="171" name="Google Shape;171;p35"/>
          <p:cNvSpPr txBox="1">
            <a:spLocks noGrp="1"/>
          </p:cNvSpPr>
          <p:nvPr>
            <p:ph type="title" idx="2"/>
          </p:nvPr>
        </p:nvSpPr>
        <p:spPr>
          <a:xfrm>
            <a:off x="672754" y="1415406"/>
            <a:ext cx="747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72" name="Google Shape;172;p35"/>
          <p:cNvSpPr txBox="1">
            <a:spLocks noGrp="1"/>
          </p:cNvSpPr>
          <p:nvPr>
            <p:ph type="subTitle" idx="1"/>
          </p:nvPr>
        </p:nvSpPr>
        <p:spPr>
          <a:xfrm>
            <a:off x="1275124" y="1476587"/>
            <a:ext cx="6370901" cy="484800"/>
          </a:xfrm>
          <a:prstGeom prst="rect">
            <a:avLst/>
          </a:prstGeom>
        </p:spPr>
        <p:txBody>
          <a:bodyPr spcFirstLastPara="1" wrap="square" lIns="91425" tIns="91425" rIns="91425" bIns="91425" anchor="ctr" anchorCtr="0">
            <a:noAutofit/>
          </a:bodyPr>
          <a:lstStyle/>
          <a:p>
            <a:pPr lvl="0"/>
            <a:r>
              <a:rPr lang="en-US" dirty="0">
                <a:effectLst>
                  <a:outerShdw blurRad="38100" dist="38100" dir="2700000" algn="tl">
                    <a:srgbClr val="000000">
                      <a:alpha val="43137"/>
                    </a:srgbClr>
                  </a:outerShdw>
                </a:effectLst>
              </a:rPr>
              <a:t>sending messages that only the </a:t>
            </a:r>
            <a:r>
              <a:rPr lang="en-US" dirty="0" smtClean="0">
                <a:effectLst>
                  <a:outerShdw blurRad="38100" dist="38100" dir="2700000" algn="tl">
                    <a:srgbClr val="000000">
                      <a:alpha val="43137"/>
                    </a:srgbClr>
                  </a:outerShdw>
                </a:effectLst>
              </a:rPr>
              <a:t>intended receiver </a:t>
            </a:r>
            <a:r>
              <a:rPr lang="en-US" dirty="0">
                <a:effectLst>
                  <a:outerShdw blurRad="38100" dist="38100" dir="2700000" algn="tl">
                    <a:srgbClr val="000000">
                      <a:alpha val="43137"/>
                    </a:srgbClr>
                  </a:outerShdw>
                </a:effectLst>
              </a:rPr>
              <a:t>of the message will understand</a:t>
            </a:r>
          </a:p>
        </p:txBody>
      </p:sp>
      <p:sp>
        <p:nvSpPr>
          <p:cNvPr id="174" name="Google Shape;174;p35"/>
          <p:cNvSpPr txBox="1">
            <a:spLocks noGrp="1"/>
          </p:cNvSpPr>
          <p:nvPr>
            <p:ph type="title" idx="4"/>
          </p:nvPr>
        </p:nvSpPr>
        <p:spPr>
          <a:xfrm>
            <a:off x="691584" y="2319862"/>
            <a:ext cx="728470" cy="4825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02</a:t>
            </a:r>
            <a:endParaRPr dirty="0"/>
          </a:p>
        </p:txBody>
      </p:sp>
      <p:sp>
        <p:nvSpPr>
          <p:cNvPr id="175" name="Google Shape;175;p35"/>
          <p:cNvSpPr txBox="1">
            <a:spLocks noGrp="1"/>
          </p:cNvSpPr>
          <p:nvPr>
            <p:ph type="subTitle" idx="5"/>
          </p:nvPr>
        </p:nvSpPr>
        <p:spPr>
          <a:xfrm>
            <a:off x="1261968" y="2372881"/>
            <a:ext cx="6244006" cy="484800"/>
          </a:xfrm>
          <a:prstGeom prst="rect">
            <a:avLst/>
          </a:prstGeom>
        </p:spPr>
        <p:txBody>
          <a:bodyPr spcFirstLastPara="1" wrap="square" lIns="91425" tIns="91425" rIns="91425" bIns="91425" anchor="ctr" anchorCtr="0">
            <a:noAutofit/>
          </a:bodyPr>
          <a:lstStyle/>
          <a:p>
            <a:pPr lvl="0"/>
            <a:r>
              <a:rPr lang="en-US" dirty="0">
                <a:effectLst>
                  <a:outerShdw blurRad="38100" dist="38100" dir="2700000" algn="tl">
                    <a:srgbClr val="000000">
                      <a:alpha val="43137"/>
                    </a:srgbClr>
                  </a:outerShdw>
                </a:effectLst>
              </a:rPr>
              <a:t>preventing unauthorized third parties from reading them in case of interception</a:t>
            </a:r>
          </a:p>
        </p:txBody>
      </p:sp>
      <p:sp>
        <p:nvSpPr>
          <p:cNvPr id="177" name="Google Shape;177;p35"/>
          <p:cNvSpPr txBox="1">
            <a:spLocks noGrp="1"/>
          </p:cNvSpPr>
          <p:nvPr>
            <p:ph type="title" idx="7"/>
          </p:nvPr>
        </p:nvSpPr>
        <p:spPr>
          <a:xfrm>
            <a:off x="682169" y="3221756"/>
            <a:ext cx="747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03</a:t>
            </a:r>
            <a:endParaRPr dirty="0"/>
          </a:p>
        </p:txBody>
      </p:sp>
      <p:sp>
        <p:nvSpPr>
          <p:cNvPr id="178" name="Google Shape;178;p35"/>
          <p:cNvSpPr txBox="1">
            <a:spLocks noGrp="1"/>
          </p:cNvSpPr>
          <p:nvPr>
            <p:ph type="subTitle" idx="8"/>
          </p:nvPr>
        </p:nvSpPr>
        <p:spPr>
          <a:xfrm>
            <a:off x="1388046" y="3324490"/>
            <a:ext cx="6117928" cy="484800"/>
          </a:xfrm>
          <a:prstGeom prst="rect">
            <a:avLst/>
          </a:prstGeom>
        </p:spPr>
        <p:txBody>
          <a:bodyPr spcFirstLastPara="1" wrap="square" lIns="91425" tIns="91425" rIns="91425" bIns="91425" anchor="ctr" anchorCtr="0">
            <a:noAutofit/>
          </a:bodyPr>
          <a:lstStyle/>
          <a:p>
            <a:pPr marL="0" indent="0"/>
            <a:r>
              <a:rPr lang="en-US" dirty="0">
                <a:effectLst>
                  <a:outerShdw blurRad="38100" dist="38100" dir="2700000" algn="tl">
                    <a:srgbClr val="000000">
                      <a:alpha val="43137"/>
                    </a:srgbClr>
                  </a:outerShdw>
                </a:effectLst>
              </a:rPr>
              <a:t>verifying the authenticity and integrity of digital messages from a known </a:t>
            </a:r>
            <a:r>
              <a:rPr lang="en-US" dirty="0" smtClean="0">
                <a:effectLst>
                  <a:outerShdw blurRad="38100" dist="38100" dir="2700000" algn="tl">
                    <a:srgbClr val="000000">
                      <a:alpha val="43137"/>
                    </a:srgbClr>
                  </a:outerShdw>
                </a:effectLst>
              </a:rPr>
              <a:t>sender</a:t>
            </a:r>
            <a:endParaRPr lang="en-US" dirty="0">
              <a:effectLst>
                <a:outerShdw blurRad="38100" dist="38100" dir="2700000" algn="tl">
                  <a:srgbClr val="000000">
                    <a:alpha val="43137"/>
                  </a:srgbClr>
                </a:outerShdw>
              </a:effectLst>
            </a:endParaRPr>
          </a:p>
        </p:txBody>
      </p:sp>
      <p:cxnSp>
        <p:nvCxnSpPr>
          <p:cNvPr id="182" name="Google Shape;182;p35"/>
          <p:cNvCxnSpPr/>
          <p:nvPr/>
        </p:nvCxnSpPr>
        <p:spPr>
          <a:xfrm>
            <a:off x="883368" y="1903964"/>
            <a:ext cx="3786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183" name="Google Shape;183;p35"/>
          <p:cNvCxnSpPr/>
          <p:nvPr/>
        </p:nvCxnSpPr>
        <p:spPr>
          <a:xfrm>
            <a:off x="896524" y="3769110"/>
            <a:ext cx="3786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184" name="Google Shape;184;p35"/>
          <p:cNvCxnSpPr/>
          <p:nvPr/>
        </p:nvCxnSpPr>
        <p:spPr>
          <a:xfrm>
            <a:off x="889946" y="2802406"/>
            <a:ext cx="3786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185" name="Google Shape;185;p35"/>
          <p:cNvCxnSpPr/>
          <p:nvPr/>
        </p:nvCxnSpPr>
        <p:spPr>
          <a:xfrm>
            <a:off x="1552506" y="1289370"/>
            <a:ext cx="5789008"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2" name="TextBox 1"/>
          <p:cNvSpPr txBox="1"/>
          <p:nvPr/>
        </p:nvSpPr>
        <p:spPr>
          <a:xfrm>
            <a:off x="1459287" y="911881"/>
            <a:ext cx="5931432" cy="307777"/>
          </a:xfrm>
          <a:prstGeom prst="rect">
            <a:avLst/>
          </a:prstGeom>
          <a:noFill/>
        </p:spPr>
        <p:txBody>
          <a:bodyPr wrap="none" rtlCol="0">
            <a:spAutoFit/>
          </a:bodyPr>
          <a:lstStyle/>
          <a:p>
            <a:r>
              <a:rPr lang="en-US" b="1" dirty="0">
                <a:solidFill>
                  <a:schemeClr val="bg1"/>
                </a:solidFill>
                <a:effectLst>
                  <a:outerShdw blurRad="38100" dist="38100" dir="2700000" algn="tl">
                    <a:srgbClr val="000000">
                      <a:alpha val="43137"/>
                    </a:srgbClr>
                  </a:outerShdw>
                </a:effectLst>
                <a:latin typeface="Georgia" panose="02040502050405020303" pitchFamily="18" charset="0"/>
              </a:rPr>
              <a:t>The field of cryptography provides its users with a method for</a:t>
            </a:r>
            <a:r>
              <a:rPr lang="en-US" b="1" dirty="0" smtClean="0">
                <a:solidFill>
                  <a:schemeClr val="bg1"/>
                </a:solidFill>
                <a:effectLst>
                  <a:outerShdw blurRad="38100" dist="38100" dir="2700000" algn="tl">
                    <a:srgbClr val="000000">
                      <a:alpha val="43137"/>
                    </a:srgbClr>
                  </a:outerShdw>
                </a:effectLst>
                <a:latin typeface="Georgia" panose="02040502050405020303" pitchFamily="18" charset="0"/>
              </a:rPr>
              <a:t>:</a:t>
            </a: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p:txBody>
      </p:sp>
      <p:sp>
        <p:nvSpPr>
          <p:cNvPr id="30" name="Google Shape;166;p35"/>
          <p:cNvSpPr/>
          <p:nvPr/>
        </p:nvSpPr>
        <p:spPr>
          <a:xfrm>
            <a:off x="7112607" y="3566890"/>
            <a:ext cx="1366971" cy="1345062"/>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cxnSp>
        <p:nvCxnSpPr>
          <p:cNvPr id="192" name="Google Shape;192;p36"/>
          <p:cNvCxnSpPr/>
          <p:nvPr/>
        </p:nvCxnSpPr>
        <p:spPr>
          <a:xfrm>
            <a:off x="1982961" y="2197445"/>
            <a:ext cx="4836000" cy="0"/>
          </a:xfrm>
          <a:prstGeom prst="straightConnector1">
            <a:avLst/>
          </a:prstGeom>
          <a:noFill/>
          <a:ln w="19050" cap="flat" cmpd="sng">
            <a:solidFill>
              <a:schemeClr val="accent1"/>
            </a:solidFill>
            <a:prstDash val="solid"/>
            <a:round/>
            <a:headEnd type="none" w="med" len="med"/>
            <a:tailEnd type="none" w="med" len="med"/>
          </a:ln>
          <a:effectLst>
            <a:glow rad="101600">
              <a:schemeClr val="accent6">
                <a:satMod val="175000"/>
                <a:alpha val="40000"/>
              </a:schemeClr>
            </a:glow>
            <a:outerShdw blurRad="71438" algn="bl" rotWithShape="0">
              <a:schemeClr val="lt1">
                <a:alpha val="58000"/>
              </a:schemeClr>
            </a:outerShdw>
          </a:effectLst>
        </p:spPr>
      </p:cxnSp>
      <p:sp>
        <p:nvSpPr>
          <p:cNvPr id="2" name="Subtitle 1"/>
          <p:cNvSpPr>
            <a:spLocks noGrp="1"/>
          </p:cNvSpPr>
          <p:nvPr>
            <p:ph type="subTitle" idx="1"/>
          </p:nvPr>
        </p:nvSpPr>
        <p:spPr>
          <a:xfrm>
            <a:off x="539432" y="2776092"/>
            <a:ext cx="8005932" cy="1434095"/>
          </a:xfrm>
        </p:spPr>
        <p:txBody>
          <a:bodyPr/>
          <a:lstStyle/>
          <a:p>
            <a:pPr lvl="0"/>
            <a:r>
              <a:rPr lang="en-US" dirty="0" smtClean="0"/>
              <a:t>While </a:t>
            </a:r>
            <a:r>
              <a:rPr lang="en-US" dirty="0"/>
              <a:t>the idea behind cryptography can appear simple, the field does include some extremely complex math. In essence, messages are scrambled, or “encrypted,” by a secret recipe (or algorithm) that hides the information contained within it. This way, should the encrypted message be stolen or intercepted by a malicious or non-trusted third party, they will be unable to understand, see or alter the information the message holds. Instead, the only one who can read that message correctly is the one who knows how the message was encrypted and thus holds the key to unscramble, or “decrypt,” it. </a:t>
            </a:r>
          </a:p>
          <a:p>
            <a:endParaRPr lang="en-US" dirty="0"/>
          </a:p>
        </p:txBody>
      </p:sp>
      <p:sp>
        <p:nvSpPr>
          <p:cNvPr id="3" name="TextBox 2"/>
          <p:cNvSpPr txBox="1"/>
          <p:nvPr/>
        </p:nvSpPr>
        <p:spPr>
          <a:xfrm>
            <a:off x="775584" y="1543930"/>
            <a:ext cx="8058560" cy="523220"/>
          </a:xfrm>
          <a:prstGeom prst="rect">
            <a:avLst/>
          </a:prstGeom>
          <a:noFill/>
        </p:spPr>
        <p:txBody>
          <a:bodyPr wrap="square" rtlCol="0">
            <a:spAutoFit/>
          </a:bodyPr>
          <a:lstStyle/>
          <a:p>
            <a:pPr lvl="0"/>
            <a:r>
              <a:rPr lang="en-US" dirty="0">
                <a:solidFill>
                  <a:schemeClr val="bg1"/>
                </a:solidFill>
              </a:rPr>
              <a:t> Cryptography was once primarily the concern of government and military agencies, in the internet era cryptography plays an increasingly central role in the way we all transfer information</a:t>
            </a:r>
            <a:r>
              <a:rPr lang="en-US" dirty="0" smtClean="0">
                <a:solidFill>
                  <a:schemeClr val="bg1"/>
                </a:solidFill>
              </a:rPr>
              <a:t>.</a:t>
            </a:r>
            <a:endParaRPr lang="en-US" dirty="0">
              <a:solidFill>
                <a:schemeClr val="bg1"/>
              </a:solidFill>
            </a:endParaRPr>
          </a:p>
        </p:txBody>
      </p:sp>
      <p:sp>
        <p:nvSpPr>
          <p:cNvPr id="7" name="Google Shape;166;p35"/>
          <p:cNvSpPr/>
          <p:nvPr/>
        </p:nvSpPr>
        <p:spPr>
          <a:xfrm>
            <a:off x="547349" y="1655312"/>
            <a:ext cx="228235" cy="226116"/>
          </a:xfrm>
          <a:prstGeom prst="ellipse">
            <a:avLst/>
          </a:prstGeom>
          <a:noFill/>
          <a:ln w="19050" cap="flat" cmpd="sng">
            <a:solidFill>
              <a:schemeClr val="accent1"/>
            </a:solidFill>
            <a:prstDash val="solid"/>
            <a:round/>
            <a:headEnd type="none" w="sm" len="sm"/>
            <a:tailEnd type="none" w="sm" len="sm"/>
          </a:ln>
          <a:effectLst>
            <a:glow rad="101600">
              <a:schemeClr val="accent6">
                <a:satMod val="175000"/>
                <a:alpha val="40000"/>
              </a:schemeClr>
            </a:glow>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6;p35"/>
          <p:cNvSpPr/>
          <p:nvPr/>
        </p:nvSpPr>
        <p:spPr>
          <a:xfrm>
            <a:off x="539432" y="2554910"/>
            <a:ext cx="236152" cy="221182"/>
          </a:xfrm>
          <a:prstGeom prst="ellipse">
            <a:avLst/>
          </a:prstGeom>
          <a:noFill/>
          <a:ln w="19050" cap="flat" cmpd="sng">
            <a:solidFill>
              <a:schemeClr val="accent1"/>
            </a:solidFill>
            <a:prstDash val="solid"/>
            <a:round/>
            <a:headEnd type="none" w="sm" len="sm"/>
            <a:tailEnd type="none" w="sm" len="sm"/>
          </a:ln>
          <a:effectLst>
            <a:glow rad="101600">
              <a:schemeClr val="accent6">
                <a:satMod val="175000"/>
                <a:alpha val="40000"/>
              </a:schemeClr>
            </a:glow>
            <a:outerShdw blurRad="71438" algn="bl" rotWithShape="0">
              <a:schemeClr val="lt1">
                <a:alpha val="5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7"/>
          <p:cNvSpPr txBox="1">
            <a:spLocks noGrp="1"/>
          </p:cNvSpPr>
          <p:nvPr>
            <p:ph type="title"/>
          </p:nvPr>
        </p:nvSpPr>
        <p:spPr>
          <a:xfrm>
            <a:off x="818480" y="2249035"/>
            <a:ext cx="7943972" cy="1060240"/>
          </a:xfrm>
          <a:prstGeom prst="rect">
            <a:avLst/>
          </a:prstGeom>
        </p:spPr>
        <p:txBody>
          <a:bodyPr spcFirstLastPara="1" wrap="square" lIns="91425" tIns="91425" rIns="91425" bIns="91425" anchor="ctr" anchorCtr="0">
            <a:noAutofit/>
          </a:bodyPr>
          <a:lstStyle/>
          <a:p>
            <a:r>
              <a:rPr lang="en-US" sz="5400" b="1" dirty="0">
                <a:effectLst>
                  <a:outerShdw blurRad="38100" dist="38100" dir="2700000" algn="tl">
                    <a:srgbClr val="000000">
                      <a:alpha val="43137"/>
                    </a:srgbClr>
                  </a:outerShdw>
                </a:effectLst>
                <a:latin typeface="Baskerville Old Face" panose="02020602080505020303" pitchFamily="18" charset="0"/>
                <a:cs typeface="Vijaya" panose="020B0604020202020204" pitchFamily="34" charset="0"/>
              </a:rPr>
              <a:t>In the world of </a:t>
            </a:r>
            <a:r>
              <a:rPr lang="en-US" sz="5400" b="1" dirty="0" err="1" smtClean="0">
                <a:effectLst>
                  <a:outerShdw blurRad="38100" dist="38100" dir="2700000" algn="tl">
                    <a:srgbClr val="000000">
                      <a:alpha val="43137"/>
                    </a:srgbClr>
                  </a:outerShdw>
                </a:effectLst>
                <a:latin typeface="Baskerville Old Face" panose="02020602080505020303" pitchFamily="18" charset="0"/>
                <a:cs typeface="Vijaya" panose="020B0604020202020204" pitchFamily="34" charset="0"/>
              </a:rPr>
              <a:t>Blockchain</a:t>
            </a:r>
            <a:endParaRPr lang="en-US" sz="5400" b="1" dirty="0">
              <a:effectLst>
                <a:outerShdw blurRad="38100" dist="38100" dir="2700000" algn="tl">
                  <a:srgbClr val="000000">
                    <a:alpha val="43137"/>
                  </a:srgbClr>
                </a:outerShdw>
              </a:effectLst>
              <a:latin typeface="Baskerville Old Face" panose="02020602080505020303" pitchFamily="18" charset="0"/>
              <a:cs typeface="Vijaya" panose="020B0604020202020204" pitchFamily="34" charset="0"/>
            </a:endParaRPr>
          </a:p>
        </p:txBody>
      </p:sp>
      <p:cxnSp>
        <p:nvCxnSpPr>
          <p:cNvPr id="200" name="Google Shape;200;p37"/>
          <p:cNvCxnSpPr/>
          <p:nvPr/>
        </p:nvCxnSpPr>
        <p:spPr>
          <a:xfrm>
            <a:off x="3625153" y="2299650"/>
            <a:ext cx="1992815" cy="6577"/>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67000"/>
              </a:schemeClr>
            </a:outerShdw>
          </a:effectLst>
        </p:spPr>
      </p:cxnSp>
      <p:cxnSp>
        <p:nvCxnSpPr>
          <p:cNvPr id="201" name="Google Shape;201;p37"/>
          <p:cNvCxnSpPr/>
          <p:nvPr/>
        </p:nvCxnSpPr>
        <p:spPr>
          <a:xfrm>
            <a:off x="3816450" y="3309275"/>
            <a:ext cx="15111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67000"/>
              </a:schemeClr>
            </a:outerShdw>
          </a:effectLst>
        </p:spPr>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0419" y="975995"/>
            <a:ext cx="3549956" cy="3549956"/>
          </a:xfrm>
          <a:prstGeom prst="rect">
            <a:avLst/>
          </a:prstGeom>
          <a:ln>
            <a:noFill/>
          </a:ln>
        </p:spPr>
      </p:pic>
      <p:sp>
        <p:nvSpPr>
          <p:cNvPr id="207" name="Google Shape;207;p38"/>
          <p:cNvSpPr/>
          <p:nvPr/>
        </p:nvSpPr>
        <p:spPr>
          <a:xfrm>
            <a:off x="6722209" y="1189434"/>
            <a:ext cx="968378" cy="930922"/>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8"/>
          <p:cNvSpPr/>
          <p:nvPr/>
        </p:nvSpPr>
        <p:spPr>
          <a:xfrm>
            <a:off x="1399852" y="1189811"/>
            <a:ext cx="968378" cy="930545"/>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8"/>
          <p:cNvSpPr txBox="1">
            <a:spLocks noGrp="1"/>
          </p:cNvSpPr>
          <p:nvPr>
            <p:ph type="title" idx="6"/>
          </p:nvPr>
        </p:nvSpPr>
        <p:spPr>
          <a:xfrm>
            <a:off x="640862" y="446955"/>
            <a:ext cx="7717500" cy="478200"/>
          </a:xfrm>
          <a:prstGeom prst="rect">
            <a:avLst/>
          </a:prstGeom>
        </p:spPr>
        <p:txBody>
          <a:bodyPr spcFirstLastPara="1" wrap="square" lIns="91425" tIns="91425" rIns="91425" bIns="91425" anchor="ctr" anchorCtr="0">
            <a:noAutofit/>
          </a:bodyPr>
          <a:lstStyle/>
          <a:p>
            <a:r>
              <a:rPr lang="en-US" b="1" dirty="0">
                <a:effectLst>
                  <a:outerShdw blurRad="38100" dist="38100" dir="2700000" algn="tl">
                    <a:srgbClr val="000000">
                      <a:alpha val="43137"/>
                    </a:srgbClr>
                  </a:outerShdw>
                </a:effectLst>
              </a:rPr>
              <a:t>MPC solutions must adhere to two main principles:</a:t>
            </a:r>
          </a:p>
        </p:txBody>
      </p:sp>
      <p:sp>
        <p:nvSpPr>
          <p:cNvPr id="210" name="Google Shape;210;p38"/>
          <p:cNvSpPr txBox="1">
            <a:spLocks noGrp="1"/>
          </p:cNvSpPr>
          <p:nvPr>
            <p:ph type="title"/>
          </p:nvPr>
        </p:nvSpPr>
        <p:spPr>
          <a:xfrm>
            <a:off x="719975" y="2008581"/>
            <a:ext cx="2336400" cy="527700"/>
          </a:xfrm>
          <a:prstGeom prst="rect">
            <a:avLst/>
          </a:prstGeom>
        </p:spPr>
        <p:txBody>
          <a:bodyPr spcFirstLastPara="1" wrap="square" lIns="91425" tIns="91425" rIns="91425" bIns="91425" anchor="ctr" anchorCtr="0">
            <a:noAutofit/>
          </a:bodyPr>
          <a:lstStyle/>
          <a:p>
            <a:pPr lvl="0"/>
            <a:r>
              <a:rPr lang="en-US" dirty="0">
                <a:effectLst>
                  <a:outerShdw blurRad="38100" dist="38100" dir="2700000" algn="tl">
                    <a:srgbClr val="000000">
                      <a:alpha val="43137"/>
                    </a:srgbClr>
                  </a:outerShdw>
                </a:effectLst>
              </a:rPr>
              <a:t>Input privacy</a:t>
            </a:r>
            <a:endParaRPr dirty="0">
              <a:effectLst>
                <a:outerShdw blurRad="38100" dist="38100" dir="2700000" algn="tl">
                  <a:srgbClr val="000000">
                    <a:alpha val="43137"/>
                  </a:srgbClr>
                </a:outerShdw>
              </a:effectLst>
            </a:endParaRPr>
          </a:p>
        </p:txBody>
      </p:sp>
      <p:sp>
        <p:nvSpPr>
          <p:cNvPr id="211" name="Google Shape;211;p38"/>
          <p:cNvSpPr txBox="1">
            <a:spLocks noGrp="1"/>
          </p:cNvSpPr>
          <p:nvPr>
            <p:ph type="subTitle" idx="1"/>
          </p:nvPr>
        </p:nvSpPr>
        <p:spPr>
          <a:xfrm>
            <a:off x="653433" y="2562612"/>
            <a:ext cx="2402941" cy="1114723"/>
          </a:xfrm>
          <a:prstGeom prst="rect">
            <a:avLst/>
          </a:prstGeom>
        </p:spPr>
        <p:txBody>
          <a:bodyPr spcFirstLastPara="1" wrap="square" lIns="91425" tIns="91425" rIns="91425" bIns="91425" anchor="t" anchorCtr="0">
            <a:noAutofit/>
          </a:bodyPr>
          <a:lstStyle/>
          <a:p>
            <a:pPr marL="0" lvl="0" indent="0"/>
            <a:r>
              <a:rPr lang="en-US" dirty="0">
                <a:effectLst>
                  <a:outerShdw blurRad="38100" dist="38100" dir="2700000" algn="tl">
                    <a:srgbClr val="000000">
                      <a:alpha val="43137"/>
                    </a:srgbClr>
                  </a:outerShdw>
                </a:effectLst>
              </a:rPr>
              <a:t>T</a:t>
            </a:r>
            <a:r>
              <a:rPr lang="en-US" dirty="0" smtClean="0">
                <a:effectLst>
                  <a:outerShdw blurRad="38100" dist="38100" dir="2700000" algn="tl">
                    <a:srgbClr val="000000">
                      <a:alpha val="43137"/>
                    </a:srgbClr>
                  </a:outerShdw>
                </a:effectLst>
              </a:rPr>
              <a:t>he </a:t>
            </a:r>
            <a:r>
              <a:rPr lang="en-US" dirty="0">
                <a:effectLst>
                  <a:outerShdw blurRad="38100" dist="38100" dir="2700000" algn="tl">
                    <a:srgbClr val="000000">
                      <a:alpha val="43137"/>
                    </a:srgbClr>
                  </a:outerShdw>
                </a:effectLst>
              </a:rPr>
              <a:t>private data held by parties collaborating to build a combined output cannot be inferred or deduced</a:t>
            </a:r>
            <a:endParaRPr dirty="0">
              <a:effectLst>
                <a:outerShdw blurRad="38100" dist="38100" dir="2700000" algn="tl">
                  <a:srgbClr val="000000">
                    <a:alpha val="43137"/>
                  </a:srgbClr>
                </a:outerShdw>
              </a:effectLst>
            </a:endParaRPr>
          </a:p>
        </p:txBody>
      </p:sp>
      <p:sp>
        <p:nvSpPr>
          <p:cNvPr id="214" name="Google Shape;214;p38"/>
          <p:cNvSpPr txBox="1">
            <a:spLocks noGrp="1"/>
          </p:cNvSpPr>
          <p:nvPr>
            <p:ph type="title" idx="4"/>
          </p:nvPr>
        </p:nvSpPr>
        <p:spPr>
          <a:xfrm>
            <a:off x="6148191" y="2062599"/>
            <a:ext cx="2336400" cy="527700"/>
          </a:xfrm>
          <a:prstGeom prst="rect">
            <a:avLst/>
          </a:prstGeom>
        </p:spPr>
        <p:txBody>
          <a:bodyPr spcFirstLastPara="1" wrap="square" lIns="91425" tIns="91425" rIns="91425" bIns="91425" anchor="ctr" anchorCtr="0">
            <a:noAutofit/>
          </a:bodyPr>
          <a:lstStyle/>
          <a:p>
            <a:pPr lvl="0"/>
            <a:r>
              <a:rPr lang="en-US" dirty="0">
                <a:effectLst>
                  <a:outerShdw blurRad="38100" dist="38100" dir="2700000" algn="tl">
                    <a:srgbClr val="000000">
                      <a:alpha val="43137"/>
                    </a:srgbClr>
                  </a:outerShdw>
                </a:effectLst>
              </a:rPr>
              <a:t>Correctness </a:t>
            </a:r>
            <a:endParaRPr dirty="0">
              <a:effectLst>
                <a:outerShdw blurRad="38100" dist="38100" dir="2700000" algn="tl">
                  <a:srgbClr val="000000">
                    <a:alpha val="43137"/>
                  </a:srgbClr>
                </a:outerShdw>
              </a:effectLst>
            </a:endParaRPr>
          </a:p>
        </p:txBody>
      </p:sp>
      <p:sp>
        <p:nvSpPr>
          <p:cNvPr id="215" name="Google Shape;215;p38"/>
          <p:cNvSpPr txBox="1">
            <a:spLocks noGrp="1"/>
          </p:cNvSpPr>
          <p:nvPr>
            <p:ph type="subTitle" idx="5"/>
          </p:nvPr>
        </p:nvSpPr>
        <p:spPr>
          <a:xfrm>
            <a:off x="6097485" y="2519536"/>
            <a:ext cx="2336400" cy="872700"/>
          </a:xfrm>
          <a:prstGeom prst="rect">
            <a:avLst/>
          </a:prstGeom>
        </p:spPr>
        <p:txBody>
          <a:bodyPr spcFirstLastPara="1" wrap="square" lIns="91425" tIns="91425" rIns="91425" bIns="91425" anchor="t" anchorCtr="0">
            <a:noAutofit/>
          </a:bodyPr>
          <a:lstStyle/>
          <a:p>
            <a:pPr marL="0" indent="0"/>
            <a:r>
              <a:rPr lang="en-US" dirty="0">
                <a:effectLst>
                  <a:outerShdw blurRad="38100" dist="38100" dir="2700000" algn="tl">
                    <a:srgbClr val="000000">
                      <a:alpha val="43137"/>
                    </a:srgbClr>
                  </a:outerShdw>
                </a:effectLst>
              </a:rPr>
              <a:t>the output obtained is always correct and parties should not be able to influence an incorrect </a:t>
            </a:r>
            <a:r>
              <a:rPr lang="en-US" dirty="0" smtClean="0">
                <a:effectLst>
                  <a:outerShdw blurRad="38100" dist="38100" dir="2700000" algn="tl">
                    <a:srgbClr val="000000">
                      <a:alpha val="43137"/>
                    </a:srgbClr>
                  </a:outerShdw>
                </a:effectLst>
              </a:rPr>
              <a:t>output</a:t>
            </a:r>
            <a:endParaRPr lang="en-US" dirty="0">
              <a:effectLst>
                <a:outerShdw blurRad="38100" dist="38100" dir="2700000" algn="tl">
                  <a:srgbClr val="000000">
                    <a:alpha val="43137"/>
                  </a:srgbClr>
                </a:outerShdw>
              </a:effectLst>
            </a:endParaRPr>
          </a:p>
        </p:txBody>
      </p:sp>
      <p:grpSp>
        <p:nvGrpSpPr>
          <p:cNvPr id="216" name="Google Shape;216;p38"/>
          <p:cNvGrpSpPr/>
          <p:nvPr/>
        </p:nvGrpSpPr>
        <p:grpSpPr>
          <a:xfrm>
            <a:off x="6936261" y="1544874"/>
            <a:ext cx="595059" cy="336335"/>
            <a:chOff x="-26585200" y="2025375"/>
            <a:chExt cx="296150" cy="189825"/>
          </a:xfrm>
        </p:grpSpPr>
        <p:sp>
          <p:nvSpPr>
            <p:cNvPr id="217" name="Google Shape;217;p38"/>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8" name="Google Shape;218;p38"/>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9" name="Google Shape;219;p38"/>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0" name="Google Shape;220;p38"/>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1" name="Google Shape;221;p38"/>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grpSp>
      <p:grpSp>
        <p:nvGrpSpPr>
          <p:cNvPr id="225" name="Google Shape;225;p38"/>
          <p:cNvGrpSpPr/>
          <p:nvPr/>
        </p:nvGrpSpPr>
        <p:grpSpPr>
          <a:xfrm>
            <a:off x="1604367" y="1399716"/>
            <a:ext cx="559347" cy="481494"/>
            <a:chOff x="-25844850" y="2357750"/>
            <a:chExt cx="296175" cy="279625"/>
          </a:xfrm>
        </p:grpSpPr>
        <p:sp>
          <p:nvSpPr>
            <p:cNvPr id="226" name="Google Shape;226;p38"/>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7" name="Google Shape;227;p38"/>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8" name="Google Shape;228;p38"/>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9" name="Google Shape;229;p38"/>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0" name="Google Shape;230;p38"/>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1" name="Google Shape;231;p38"/>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grpSp>
      <p:cxnSp>
        <p:nvCxnSpPr>
          <p:cNvPr id="232" name="Google Shape;232;p38"/>
          <p:cNvCxnSpPr/>
          <p:nvPr/>
        </p:nvCxnSpPr>
        <p:spPr>
          <a:xfrm>
            <a:off x="1533766" y="2530149"/>
            <a:ext cx="5511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33" name="Google Shape;233;p38"/>
          <p:cNvCxnSpPr/>
          <p:nvPr/>
        </p:nvCxnSpPr>
        <p:spPr>
          <a:xfrm flipV="1">
            <a:off x="3056375" y="1262404"/>
            <a:ext cx="2805732" cy="13603"/>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34" name="Google Shape;234;p38"/>
          <p:cNvCxnSpPr/>
          <p:nvPr/>
        </p:nvCxnSpPr>
        <p:spPr>
          <a:xfrm>
            <a:off x="6990135" y="2530149"/>
            <a:ext cx="551100"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0918" y="697310"/>
            <a:ext cx="2780751" cy="2144564"/>
          </a:xfrm>
          <a:prstGeom prst="rect">
            <a:avLst/>
          </a:prstGeom>
        </p:spPr>
      </p:pic>
      <p:cxnSp>
        <p:nvCxnSpPr>
          <p:cNvPr id="242" name="Google Shape;242;p39"/>
          <p:cNvCxnSpPr/>
          <p:nvPr/>
        </p:nvCxnSpPr>
        <p:spPr>
          <a:xfrm>
            <a:off x="1301700" y="2700520"/>
            <a:ext cx="4059710" cy="3209"/>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6" name="Google Shape;239;p39"/>
          <p:cNvSpPr txBox="1">
            <a:spLocks noGrp="1"/>
          </p:cNvSpPr>
          <p:nvPr>
            <p:ph type="subTitle" idx="1"/>
          </p:nvPr>
        </p:nvSpPr>
        <p:spPr>
          <a:xfrm>
            <a:off x="1782751" y="2434015"/>
            <a:ext cx="6867867" cy="1624868"/>
          </a:xfrm>
          <a:prstGeom prst="rect">
            <a:avLst/>
          </a:prstGeom>
        </p:spPr>
        <p:txBody>
          <a:bodyPr spcFirstLastPara="1" wrap="square" lIns="91425" tIns="91425" rIns="91425" bIns="91425" anchor="ctr" anchorCtr="0">
            <a:noAutofit/>
          </a:bodyPr>
          <a:lstStyle/>
          <a:p>
            <a:pPr lvl="0"/>
            <a:r>
              <a:rPr lang="en-US" dirty="0" smtClean="0"/>
              <a:t>That </a:t>
            </a:r>
            <a:r>
              <a:rPr lang="en-US" dirty="0"/>
              <a:t>key itself – known as the “private key,” as access to a digital asset requires both a publicly known cryptographic key and a related private one – must be kept safe, as anyone who knows the private key can move the asset to their own wallet. This is where MPC comes in: it’s one of the most powerful tools for protecting private keys.</a:t>
            </a:r>
          </a:p>
        </p:txBody>
      </p:sp>
      <p:sp>
        <p:nvSpPr>
          <p:cNvPr id="2" name="TextBox 1"/>
          <p:cNvSpPr txBox="1"/>
          <p:nvPr/>
        </p:nvSpPr>
        <p:spPr>
          <a:xfrm>
            <a:off x="1960369" y="703889"/>
            <a:ext cx="5440069" cy="738664"/>
          </a:xfrm>
          <a:prstGeom prst="rect">
            <a:avLst/>
          </a:prstGeom>
          <a:noFill/>
        </p:spPr>
        <p:txBody>
          <a:bodyPr wrap="square" rtlCol="0">
            <a:spAutoFit/>
          </a:bodyPr>
          <a:lstStyle/>
          <a:p>
            <a:r>
              <a:rPr lang="en-US" dirty="0">
                <a:solidFill>
                  <a:schemeClr val="bg1"/>
                </a:solidFill>
              </a:rPr>
              <a:t>The “message” being transferred is a digital asset, and the “key” to that digital asset is essentially the decryption tool used to receive that digital asset</a:t>
            </a:r>
            <a:r>
              <a:rPr lang="en-US" dirty="0" smtClean="0">
                <a:solidFill>
                  <a:schemeClr val="bg1"/>
                </a:solidFill>
              </a:rPr>
              <a:t>.</a:t>
            </a:r>
            <a:endParaRPr lang="en-US" dirty="0">
              <a:solidFill>
                <a:schemeClr val="bg1"/>
              </a:solidFill>
            </a:endParaRPr>
          </a:p>
        </p:txBody>
      </p:sp>
      <p:cxnSp>
        <p:nvCxnSpPr>
          <p:cNvPr id="9" name="Google Shape;242;p39"/>
          <p:cNvCxnSpPr/>
          <p:nvPr/>
        </p:nvCxnSpPr>
        <p:spPr>
          <a:xfrm flipV="1">
            <a:off x="4874607" y="690731"/>
            <a:ext cx="4269393" cy="13158"/>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0675" y="3693802"/>
            <a:ext cx="1881426" cy="145098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0"/>
          <p:cNvSpPr txBox="1">
            <a:spLocks noGrp="1"/>
          </p:cNvSpPr>
          <p:nvPr>
            <p:ph type="title" idx="15"/>
          </p:nvPr>
        </p:nvSpPr>
        <p:spPr>
          <a:xfrm>
            <a:off x="-290662" y="558950"/>
            <a:ext cx="9888573" cy="421628"/>
          </a:xfrm>
          <a:prstGeom prst="rect">
            <a:avLst/>
          </a:prstGeom>
        </p:spPr>
        <p:txBody>
          <a:bodyPr spcFirstLastPara="1" wrap="square" lIns="91425" tIns="91425" rIns="91425" bIns="91425" anchor="ctr" anchorCtr="0">
            <a:noAutofit/>
          </a:bodyPr>
          <a:lstStyle/>
          <a:p>
            <a:r>
              <a:rPr lang="en-US" sz="2800" b="1" dirty="0">
                <a:effectLst>
                  <a:outerShdw blurRad="38100" dist="38100" dir="2700000" algn="tl">
                    <a:srgbClr val="000000">
                      <a:alpha val="43137"/>
                    </a:srgbClr>
                  </a:outerShdw>
                </a:effectLst>
              </a:rPr>
              <a:t>How does MPC (multi-party computation) work?</a:t>
            </a:r>
          </a:p>
        </p:txBody>
      </p:sp>
      <p:cxnSp>
        <p:nvCxnSpPr>
          <p:cNvPr id="261" name="Google Shape;261;p40"/>
          <p:cNvCxnSpPr/>
          <p:nvPr/>
        </p:nvCxnSpPr>
        <p:spPr>
          <a:xfrm>
            <a:off x="0" y="558950"/>
            <a:ext cx="2565811"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62" name="Google Shape;262;p40"/>
          <p:cNvCxnSpPr/>
          <p:nvPr/>
        </p:nvCxnSpPr>
        <p:spPr>
          <a:xfrm flipV="1">
            <a:off x="6218888" y="1041117"/>
            <a:ext cx="2925112" cy="11602"/>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63" name="Google Shape;263;p40"/>
          <p:cNvCxnSpPr/>
          <p:nvPr/>
        </p:nvCxnSpPr>
        <p:spPr>
          <a:xfrm flipV="1">
            <a:off x="949832" y="3966786"/>
            <a:ext cx="1484182" cy="1255"/>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64" name="Google Shape;264;p40"/>
          <p:cNvCxnSpPr/>
          <p:nvPr/>
        </p:nvCxnSpPr>
        <p:spPr>
          <a:xfrm>
            <a:off x="3381025" y="3994356"/>
            <a:ext cx="1605415" cy="18479"/>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65" name="Google Shape;265;p40"/>
          <p:cNvCxnSpPr/>
          <p:nvPr/>
        </p:nvCxnSpPr>
        <p:spPr>
          <a:xfrm>
            <a:off x="6383349" y="3966786"/>
            <a:ext cx="1398919"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16" name="TextBox 15"/>
          <p:cNvSpPr txBox="1"/>
          <p:nvPr/>
        </p:nvSpPr>
        <p:spPr>
          <a:xfrm>
            <a:off x="407580" y="1326731"/>
            <a:ext cx="7302044" cy="738664"/>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rPr>
              <a:t>MPC enables multiple parties – each holding their own private data – to evaluate a computation without ever revealing any of the private data held by each party (or any otherwise related secret information).</a:t>
            </a:r>
            <a:endParaRPr lang="en-US" dirty="0">
              <a:solidFill>
                <a:schemeClr val="bg1"/>
              </a:solidFill>
              <a:effectLst>
                <a:outerShdw blurRad="38100" dist="38100" dir="2700000" algn="tl">
                  <a:srgbClr val="000000">
                    <a:alpha val="43137"/>
                  </a:srgbClr>
                </a:outerShdw>
              </a:effectLst>
            </a:endParaRPr>
          </a:p>
        </p:txBody>
      </p:sp>
      <p:sp>
        <p:nvSpPr>
          <p:cNvPr id="17" name="TextBox 16"/>
          <p:cNvSpPr txBox="1"/>
          <p:nvPr/>
        </p:nvSpPr>
        <p:spPr>
          <a:xfrm>
            <a:off x="413161" y="2229656"/>
            <a:ext cx="8480926" cy="1600438"/>
          </a:xfrm>
          <a:prstGeom prst="rect">
            <a:avLst/>
          </a:prstGeom>
          <a:noFill/>
        </p:spPr>
        <p:txBody>
          <a:bodyPr wrap="square" rtlCol="0">
            <a:spAutoFit/>
          </a:bodyPr>
          <a:lstStyle/>
          <a:p>
            <a:r>
              <a:rPr lang="en-US" b="1" dirty="0">
                <a:solidFill>
                  <a:schemeClr val="bg1"/>
                </a:solidFill>
                <a:effectLst>
                  <a:outerShdw blurRad="38100" dist="38100" dir="2700000" algn="tl">
                    <a:srgbClr val="000000">
                      <a:alpha val="43137"/>
                    </a:srgbClr>
                  </a:outerShdw>
                </a:effectLst>
              </a:rPr>
              <a:t>The two basic properties that a multi-party computation protocol must ensure are</a:t>
            </a:r>
            <a:r>
              <a:rPr lang="en-US" b="1" dirty="0" smtClean="0">
                <a:solidFill>
                  <a:schemeClr val="bg1"/>
                </a:solidFill>
                <a:effectLst>
                  <a:outerShdw blurRad="38100" dist="38100" dir="2700000" algn="tl">
                    <a:srgbClr val="000000">
                      <a:alpha val="43137"/>
                    </a:srgbClr>
                  </a:outerShdw>
                </a:effectLst>
              </a:rPr>
              <a:t>:</a:t>
            </a:r>
          </a:p>
          <a:p>
            <a:endParaRPr lang="en-US" b="1" dirty="0">
              <a:solidFill>
                <a:schemeClr val="bg1"/>
              </a:solidFill>
            </a:endParaRPr>
          </a:p>
          <a:p>
            <a:pPr lvl="0"/>
            <a:r>
              <a:rPr lang="en-US" b="1" dirty="0">
                <a:solidFill>
                  <a:schemeClr val="bg1"/>
                </a:solidFill>
                <a:effectLst>
                  <a:outerShdw blurRad="38100" dist="38100" dir="2700000" algn="tl">
                    <a:srgbClr val="000000">
                      <a:alpha val="43137"/>
                    </a:srgbClr>
                  </a:outerShdw>
                </a:effectLst>
              </a:rPr>
              <a:t>Privacy:</a:t>
            </a:r>
            <a:r>
              <a:rPr lang="en-US" dirty="0">
                <a:solidFill>
                  <a:schemeClr val="bg1"/>
                </a:solidFill>
                <a:effectLst>
                  <a:outerShdw blurRad="38100" dist="38100" dir="2700000" algn="tl">
                    <a:srgbClr val="000000">
                      <a:alpha val="43137"/>
                    </a:srgbClr>
                  </a:outerShdw>
                </a:effectLst>
              </a:rPr>
              <a:t> The private information held by the parties cannot be inferred from the execution of the protocol</a:t>
            </a:r>
            <a:r>
              <a:rPr lang="en-US" dirty="0" smtClean="0">
                <a:solidFill>
                  <a:schemeClr val="bg1"/>
                </a:solidFill>
                <a:effectLst>
                  <a:outerShdw blurRad="38100" dist="38100" dir="2700000" algn="tl">
                    <a:srgbClr val="000000">
                      <a:alpha val="43137"/>
                    </a:srgbClr>
                  </a:outerShdw>
                </a:effectLst>
              </a:rPr>
              <a:t>.</a:t>
            </a:r>
          </a:p>
          <a:p>
            <a:pPr lvl="0"/>
            <a:endParaRPr lang="en-US" dirty="0">
              <a:solidFill>
                <a:schemeClr val="bg1"/>
              </a:solidFill>
            </a:endParaRPr>
          </a:p>
          <a:p>
            <a:r>
              <a:rPr lang="en-US" b="1" dirty="0" smtClean="0">
                <a:solidFill>
                  <a:schemeClr val="bg1"/>
                </a:solidFill>
                <a:effectLst>
                  <a:outerShdw blurRad="38100" dist="38100" dir="2700000" algn="tl">
                    <a:srgbClr val="000000">
                      <a:alpha val="43137"/>
                    </a:srgbClr>
                  </a:outerShdw>
                </a:effectLst>
              </a:rPr>
              <a:t>Accuracy:</a:t>
            </a:r>
            <a:r>
              <a:rPr lang="en-US" dirty="0">
                <a:solidFill>
                  <a:schemeClr val="bg1"/>
                </a:solidFill>
                <a:effectLst>
                  <a:outerShdw blurRad="38100" dist="38100" dir="2700000" algn="tl">
                    <a:srgbClr val="000000">
                      <a:alpha val="43137"/>
                    </a:srgbClr>
                  </a:outerShdw>
                </a:effectLst>
              </a:rPr>
              <a:t> </a:t>
            </a:r>
            <a:r>
              <a:rPr lang="en-US" dirty="0" smtClean="0">
                <a:solidFill>
                  <a:schemeClr val="bg1"/>
                </a:solidFill>
                <a:effectLst>
                  <a:outerShdw blurRad="38100" dist="38100" dir="2700000" algn="tl">
                    <a:srgbClr val="000000">
                      <a:alpha val="43137"/>
                    </a:srgbClr>
                  </a:outerShdw>
                </a:effectLst>
              </a:rPr>
              <a:t>If </a:t>
            </a:r>
            <a:r>
              <a:rPr lang="en-US" dirty="0">
                <a:solidFill>
                  <a:schemeClr val="bg1"/>
                </a:solidFill>
                <a:effectLst>
                  <a:outerShdw blurRad="38100" dist="38100" dir="2700000" algn="tl">
                    <a:srgbClr val="000000">
                      <a:alpha val="43137"/>
                    </a:srgbClr>
                  </a:outerShdw>
                </a:effectLst>
              </a:rPr>
              <a:t>a number of parties within the group decide to share information or deviate from the instructions during the protocol execution, the MPC will not allow them to force the honest parties to output an incorrect result or leak an honest party’s secret information</a:t>
            </a:r>
            <a:endParaRPr lang="en-US" dirty="0">
              <a:solidFill>
                <a:schemeClr val="bg1"/>
              </a:solidFill>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7" name="Google Shape;277;p41"/>
          <p:cNvSpPr/>
          <p:nvPr/>
        </p:nvSpPr>
        <p:spPr>
          <a:xfrm>
            <a:off x="8355600" y="613120"/>
            <a:ext cx="788400" cy="788400"/>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8" name="Google Shape;278;p41"/>
          <p:cNvCxnSpPr/>
          <p:nvPr/>
        </p:nvCxnSpPr>
        <p:spPr>
          <a:xfrm>
            <a:off x="0" y="503106"/>
            <a:ext cx="2210348"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279" name="Google Shape;279;p41"/>
          <p:cNvSpPr/>
          <p:nvPr/>
        </p:nvSpPr>
        <p:spPr>
          <a:xfrm>
            <a:off x="103169" y="4212517"/>
            <a:ext cx="788400" cy="788400"/>
          </a:xfrm>
          <a:prstGeom prst="ellipse">
            <a:avLst/>
          </a:prstGeom>
          <a:noFill/>
          <a:ln w="19050" cap="flat" cmpd="sng">
            <a:solidFill>
              <a:schemeClr val="accent1"/>
            </a:solidFill>
            <a:prstDash val="solid"/>
            <a:round/>
            <a:headEnd type="none" w="sm" len="sm"/>
            <a:tailEnd type="none" w="sm" len="sm"/>
          </a:ln>
          <a:effectLst>
            <a:outerShdw blurRad="71438" algn="bl" rotWithShape="0">
              <a:schemeClr val="lt1">
                <a:alpha val="5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6" name="Google Shape;286;p41"/>
          <p:cNvCxnSpPr/>
          <p:nvPr/>
        </p:nvCxnSpPr>
        <p:spPr>
          <a:xfrm>
            <a:off x="5545606" y="4829878"/>
            <a:ext cx="3598394" cy="0"/>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cxnSp>
        <p:nvCxnSpPr>
          <p:cNvPr id="287" name="Google Shape;287;p41"/>
          <p:cNvCxnSpPr/>
          <p:nvPr/>
        </p:nvCxnSpPr>
        <p:spPr>
          <a:xfrm flipH="1">
            <a:off x="986762" y="2887793"/>
            <a:ext cx="1" cy="809962"/>
          </a:xfrm>
          <a:prstGeom prst="straightConnector1">
            <a:avLst/>
          </a:prstGeom>
          <a:noFill/>
          <a:ln w="19050" cap="flat" cmpd="sng">
            <a:solidFill>
              <a:schemeClr val="accent1"/>
            </a:solidFill>
            <a:prstDash val="solid"/>
            <a:round/>
            <a:headEnd type="none" w="med" len="med"/>
            <a:tailEnd type="none" w="med" len="med"/>
          </a:ln>
          <a:effectLst>
            <a:outerShdw blurRad="71438" algn="bl" rotWithShape="0">
              <a:schemeClr val="lt1">
                <a:alpha val="58000"/>
              </a:schemeClr>
            </a:outerShdw>
          </a:effectLst>
        </p:spPr>
      </p:cxnSp>
      <p:sp>
        <p:nvSpPr>
          <p:cNvPr id="9" name="TextBox 8"/>
          <p:cNvSpPr txBox="1"/>
          <p:nvPr/>
        </p:nvSpPr>
        <p:spPr>
          <a:xfrm>
            <a:off x="169458" y="522118"/>
            <a:ext cx="8186142" cy="1600438"/>
          </a:xfrm>
          <a:prstGeom prst="rect">
            <a:avLst/>
          </a:prstGeom>
          <a:noFill/>
        </p:spPr>
        <p:txBody>
          <a:bodyPr wrap="square" rtlCol="0">
            <a:spAutoFit/>
          </a:bodyPr>
          <a:lstStyle/>
          <a:p>
            <a:r>
              <a:rPr lang="en-US" dirty="0">
                <a:solidFill>
                  <a:schemeClr val="bg1"/>
                </a:solidFill>
              </a:rPr>
              <a:t>MPC is utilized for a number of practical applications, such as electronic voting, digital auctions, and privacy-centric data mining. </a:t>
            </a:r>
            <a:endParaRPr lang="en-US" dirty="0" smtClean="0">
              <a:solidFill>
                <a:schemeClr val="bg1"/>
              </a:solidFill>
            </a:endParaRPr>
          </a:p>
          <a:p>
            <a:endParaRPr lang="en-US" dirty="0" smtClean="0">
              <a:solidFill>
                <a:schemeClr val="bg1"/>
              </a:solidFill>
            </a:endParaRPr>
          </a:p>
          <a:p>
            <a:r>
              <a:rPr lang="en-US" b="1" dirty="0" smtClean="0">
                <a:solidFill>
                  <a:schemeClr val="bg1"/>
                </a:solidFill>
              </a:rPr>
              <a:t>One </a:t>
            </a:r>
            <a:r>
              <a:rPr lang="en-US" b="1" dirty="0">
                <a:solidFill>
                  <a:schemeClr val="bg1"/>
                </a:solidFill>
              </a:rPr>
              <a:t>of the top applications for MPC is for securing digital assets – and recently, MPC has become the standard for institutions looking to secure their assets while retaining fast and easy access to them</a:t>
            </a:r>
            <a:r>
              <a:rPr lang="en-US" dirty="0">
                <a:solidFill>
                  <a:schemeClr val="bg1"/>
                </a:solidFill>
              </a:rPr>
              <a:t>.</a:t>
            </a:r>
          </a:p>
          <a:p>
            <a:endParaRPr lang="en-US" dirty="0"/>
          </a:p>
        </p:txBody>
      </p:sp>
      <p:sp>
        <p:nvSpPr>
          <p:cNvPr id="12" name="TextBox 11"/>
          <p:cNvSpPr txBox="1"/>
          <p:nvPr/>
        </p:nvSpPr>
        <p:spPr>
          <a:xfrm>
            <a:off x="279246" y="1853095"/>
            <a:ext cx="8542274" cy="954107"/>
          </a:xfrm>
          <a:prstGeom prst="rect">
            <a:avLst/>
          </a:prstGeom>
          <a:noFill/>
        </p:spPr>
        <p:txBody>
          <a:bodyPr wrap="square" rtlCol="0">
            <a:spAutoFit/>
          </a:bodyPr>
          <a:lstStyle/>
          <a:p>
            <a:r>
              <a:rPr lang="en-US" dirty="0">
                <a:solidFill>
                  <a:schemeClr val="bg1"/>
                </a:solidFill>
              </a:rPr>
              <a:t>In an MPC, a given number of participants each possess a piece of private data (d1, d2,dN). Together, the participants can compute the value of a public function on that private data: F(d1, d2, </a:t>
            </a:r>
            <a:r>
              <a:rPr lang="en-US" dirty="0" err="1">
                <a:solidFill>
                  <a:schemeClr val="bg1"/>
                </a:solidFill>
              </a:rPr>
              <a:t>dN</a:t>
            </a:r>
            <a:r>
              <a:rPr lang="en-US" dirty="0">
                <a:solidFill>
                  <a:schemeClr val="bg1"/>
                </a:solidFill>
              </a:rPr>
              <a:t>) while keeping their own piece of data secret.</a:t>
            </a:r>
          </a:p>
          <a:p>
            <a:endParaRPr lang="en-US" dirty="0">
              <a:solidFill>
                <a:schemeClr val="bg1"/>
              </a:solidFill>
            </a:endParaRPr>
          </a:p>
        </p:txBody>
      </p:sp>
      <p:sp>
        <p:nvSpPr>
          <p:cNvPr id="13" name="TextBox 12"/>
          <p:cNvSpPr txBox="1"/>
          <p:nvPr/>
        </p:nvSpPr>
        <p:spPr>
          <a:xfrm>
            <a:off x="986762" y="2663072"/>
            <a:ext cx="3816884" cy="1600438"/>
          </a:xfrm>
          <a:prstGeom prst="rect">
            <a:avLst/>
          </a:prstGeom>
          <a:noFill/>
        </p:spPr>
        <p:txBody>
          <a:bodyPr wrap="square" rtlCol="0">
            <a:spAutoFit/>
          </a:bodyPr>
          <a:lstStyle/>
          <a:p>
            <a:r>
              <a:rPr lang="en-US" dirty="0" smtClean="0">
                <a:solidFill>
                  <a:schemeClr val="bg1"/>
                </a:solidFill>
              </a:rPr>
              <a:t>Example – two employees working in a same organization and at a same position but with the different salary packages, and they want to know who has the higher package, here by MPC can help them to determine that who have the higher package without disclosing the values.</a:t>
            </a:r>
            <a:endParaRPr lang="en-US" dirty="0">
              <a:solidFill>
                <a:schemeClr val="bg1"/>
              </a:solidFill>
            </a:endParaRPr>
          </a:p>
        </p:txBody>
      </p:sp>
      <p:grpSp>
        <p:nvGrpSpPr>
          <p:cNvPr id="35" name="Google Shape;621;p60"/>
          <p:cNvGrpSpPr/>
          <p:nvPr/>
        </p:nvGrpSpPr>
        <p:grpSpPr>
          <a:xfrm rot="5400000">
            <a:off x="4339924" y="3025406"/>
            <a:ext cx="1771376" cy="968909"/>
            <a:chOff x="1318725" y="1342150"/>
            <a:chExt cx="3417725" cy="1916625"/>
          </a:xfrm>
        </p:grpSpPr>
        <p:sp>
          <p:nvSpPr>
            <p:cNvPr id="36" name="Google Shape;622;p60"/>
            <p:cNvSpPr/>
            <p:nvPr/>
          </p:nvSpPr>
          <p:spPr>
            <a:xfrm>
              <a:off x="1318725" y="1342150"/>
              <a:ext cx="3417725" cy="1916625"/>
            </a:xfrm>
            <a:custGeom>
              <a:avLst/>
              <a:gdLst/>
              <a:ahLst/>
              <a:cxnLst/>
              <a:rect l="l" t="t" r="r" b="b"/>
              <a:pathLst>
                <a:path w="136709" h="76665" fill="none" extrusionOk="0">
                  <a:moveTo>
                    <a:pt x="114193" y="16586"/>
                  </a:moveTo>
                  <a:cubicBezTo>
                    <a:pt x="124421" y="33171"/>
                    <a:pt x="136708" y="64996"/>
                    <a:pt x="78237" y="64782"/>
                  </a:cubicBezTo>
                  <a:cubicBezTo>
                    <a:pt x="59187" y="64711"/>
                    <a:pt x="20479" y="76664"/>
                    <a:pt x="10240" y="60079"/>
                  </a:cubicBezTo>
                  <a:cubicBezTo>
                    <a:pt x="1" y="43482"/>
                    <a:pt x="43661" y="2310"/>
                    <a:pt x="56865" y="9513"/>
                  </a:cubicBezTo>
                  <a:cubicBezTo>
                    <a:pt x="88000" y="26492"/>
                    <a:pt x="103954" y="0"/>
                    <a:pt x="114193" y="16586"/>
                  </a:cubicBezTo>
                  <a:close/>
                </a:path>
              </a:pathLst>
            </a:custGeom>
            <a:noFill/>
            <a:ln w="2975" cap="flat" cmpd="sng">
              <a:solidFill>
                <a:srgbClr val="F9877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23;p60"/>
            <p:cNvSpPr/>
            <p:nvPr/>
          </p:nvSpPr>
          <p:spPr>
            <a:xfrm>
              <a:off x="1353250" y="1357025"/>
              <a:ext cx="3345100" cy="1891325"/>
            </a:xfrm>
            <a:custGeom>
              <a:avLst/>
              <a:gdLst/>
              <a:ahLst/>
              <a:cxnLst/>
              <a:rect l="l" t="t" r="r" b="b"/>
              <a:pathLst>
                <a:path w="133804" h="75653" fill="none" extrusionOk="0">
                  <a:moveTo>
                    <a:pt x="111908" y="16395"/>
                  </a:moveTo>
                  <a:cubicBezTo>
                    <a:pt x="122016" y="32778"/>
                    <a:pt x="133803" y="63818"/>
                    <a:pt x="76891" y="64044"/>
                  </a:cubicBezTo>
                  <a:cubicBezTo>
                    <a:pt x="58127" y="64116"/>
                    <a:pt x="20229" y="75653"/>
                    <a:pt x="10121" y="59258"/>
                  </a:cubicBezTo>
                  <a:cubicBezTo>
                    <a:pt x="1" y="42875"/>
                    <a:pt x="42399" y="2489"/>
                    <a:pt x="55448" y="9323"/>
                  </a:cubicBezTo>
                  <a:cubicBezTo>
                    <a:pt x="86023" y="25337"/>
                    <a:pt x="101787" y="1"/>
                    <a:pt x="111908" y="16395"/>
                  </a:cubicBezTo>
                  <a:close/>
                </a:path>
              </a:pathLst>
            </a:custGeom>
            <a:noFill/>
            <a:ln w="2975" cap="flat" cmpd="sng">
              <a:solidFill>
                <a:srgbClr val="F28773"/>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24;p60"/>
            <p:cNvSpPr/>
            <p:nvPr/>
          </p:nvSpPr>
          <p:spPr>
            <a:xfrm>
              <a:off x="1387775" y="1372200"/>
              <a:ext cx="3272475" cy="1866025"/>
            </a:xfrm>
            <a:custGeom>
              <a:avLst/>
              <a:gdLst/>
              <a:ahLst/>
              <a:cxnLst/>
              <a:rect l="l" t="t" r="r" b="b"/>
              <a:pathLst>
                <a:path w="130899" h="74641" fill="none" extrusionOk="0">
                  <a:moveTo>
                    <a:pt x="109622" y="16193"/>
                  </a:moveTo>
                  <a:cubicBezTo>
                    <a:pt x="119611" y="32386"/>
                    <a:pt x="130898" y="62628"/>
                    <a:pt x="75546" y="63294"/>
                  </a:cubicBezTo>
                  <a:cubicBezTo>
                    <a:pt x="57079" y="63509"/>
                    <a:pt x="19991" y="74641"/>
                    <a:pt x="10002" y="58437"/>
                  </a:cubicBezTo>
                  <a:cubicBezTo>
                    <a:pt x="1" y="42244"/>
                    <a:pt x="41125" y="2656"/>
                    <a:pt x="54043" y="9133"/>
                  </a:cubicBezTo>
                  <a:cubicBezTo>
                    <a:pt x="84035" y="24170"/>
                    <a:pt x="99620" y="1"/>
                    <a:pt x="109622" y="16193"/>
                  </a:cubicBezTo>
                  <a:close/>
                </a:path>
              </a:pathLst>
            </a:custGeom>
            <a:noFill/>
            <a:ln w="2675" cap="flat" cmpd="sng">
              <a:solidFill>
                <a:srgbClr val="EB8875"/>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25;p60"/>
            <p:cNvSpPr/>
            <p:nvPr/>
          </p:nvSpPr>
          <p:spPr>
            <a:xfrm>
              <a:off x="1422325" y="1387100"/>
              <a:ext cx="3199825" cy="1840725"/>
            </a:xfrm>
            <a:custGeom>
              <a:avLst/>
              <a:gdLst/>
              <a:ahLst/>
              <a:cxnLst/>
              <a:rect l="l" t="t" r="r" b="b"/>
              <a:pathLst>
                <a:path w="127993" h="73629" fill="none" extrusionOk="0">
                  <a:moveTo>
                    <a:pt x="107335" y="16002"/>
                  </a:moveTo>
                  <a:cubicBezTo>
                    <a:pt x="117205" y="32004"/>
                    <a:pt x="127992" y="61460"/>
                    <a:pt x="74212" y="62544"/>
                  </a:cubicBezTo>
                  <a:cubicBezTo>
                    <a:pt x="56019" y="62913"/>
                    <a:pt x="19752" y="73628"/>
                    <a:pt x="9870" y="57626"/>
                  </a:cubicBezTo>
                  <a:cubicBezTo>
                    <a:pt x="0" y="41636"/>
                    <a:pt x="39850" y="2834"/>
                    <a:pt x="52638" y="8942"/>
                  </a:cubicBezTo>
                  <a:cubicBezTo>
                    <a:pt x="82046" y="23027"/>
                    <a:pt x="97453" y="0"/>
                    <a:pt x="107335" y="16002"/>
                  </a:cubicBezTo>
                  <a:close/>
                </a:path>
              </a:pathLst>
            </a:custGeom>
            <a:noFill/>
            <a:ln w="2675" cap="flat" cmpd="sng">
              <a:solidFill>
                <a:srgbClr val="E38877"/>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26;p60"/>
            <p:cNvSpPr/>
            <p:nvPr/>
          </p:nvSpPr>
          <p:spPr>
            <a:xfrm>
              <a:off x="1456850" y="1402275"/>
              <a:ext cx="3127200" cy="1815425"/>
            </a:xfrm>
            <a:custGeom>
              <a:avLst/>
              <a:gdLst/>
              <a:ahLst/>
              <a:cxnLst/>
              <a:rect l="l" t="t" r="r" b="b"/>
              <a:pathLst>
                <a:path w="125088" h="72617" fill="none" extrusionOk="0">
                  <a:moveTo>
                    <a:pt x="105049" y="15800"/>
                  </a:moveTo>
                  <a:cubicBezTo>
                    <a:pt x="114800" y="31599"/>
                    <a:pt x="125087" y="60293"/>
                    <a:pt x="72866" y="61794"/>
                  </a:cubicBezTo>
                  <a:cubicBezTo>
                    <a:pt x="54959" y="62318"/>
                    <a:pt x="19514" y="72616"/>
                    <a:pt x="9751" y="56805"/>
                  </a:cubicBezTo>
                  <a:cubicBezTo>
                    <a:pt x="0" y="41005"/>
                    <a:pt x="38576" y="2989"/>
                    <a:pt x="51221" y="8751"/>
                  </a:cubicBezTo>
                  <a:cubicBezTo>
                    <a:pt x="80034" y="21872"/>
                    <a:pt x="95286" y="0"/>
                    <a:pt x="105049" y="15800"/>
                  </a:cubicBezTo>
                  <a:close/>
                </a:path>
              </a:pathLst>
            </a:custGeom>
            <a:noFill/>
            <a:ln w="2675" cap="flat" cmpd="sng">
              <a:solidFill>
                <a:srgbClr val="DC897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27;p60"/>
            <p:cNvSpPr/>
            <p:nvPr/>
          </p:nvSpPr>
          <p:spPr>
            <a:xfrm>
              <a:off x="1491375" y="1417150"/>
              <a:ext cx="3054575" cy="1790125"/>
            </a:xfrm>
            <a:custGeom>
              <a:avLst/>
              <a:gdLst/>
              <a:ahLst/>
              <a:cxnLst/>
              <a:rect l="l" t="t" r="r" b="b"/>
              <a:pathLst>
                <a:path w="122183" h="71605" fill="none" extrusionOk="0">
                  <a:moveTo>
                    <a:pt x="102763" y="15610"/>
                  </a:moveTo>
                  <a:cubicBezTo>
                    <a:pt x="112395" y="31219"/>
                    <a:pt x="122182" y="59139"/>
                    <a:pt x="71533" y="61056"/>
                  </a:cubicBezTo>
                  <a:cubicBezTo>
                    <a:pt x="53900" y="61723"/>
                    <a:pt x="19265" y="71605"/>
                    <a:pt x="9632" y="55996"/>
                  </a:cubicBezTo>
                  <a:cubicBezTo>
                    <a:pt x="0" y="40398"/>
                    <a:pt x="37291" y="3168"/>
                    <a:pt x="49816" y="8561"/>
                  </a:cubicBezTo>
                  <a:cubicBezTo>
                    <a:pt x="78022" y="20729"/>
                    <a:pt x="93131" y="1"/>
                    <a:pt x="102763" y="15610"/>
                  </a:cubicBezTo>
                  <a:close/>
                </a:path>
              </a:pathLst>
            </a:custGeom>
            <a:noFill/>
            <a:ln w="2675" cap="flat" cmpd="sng">
              <a:solidFill>
                <a:srgbClr val="D5897B"/>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28;p60"/>
            <p:cNvSpPr/>
            <p:nvPr/>
          </p:nvSpPr>
          <p:spPr>
            <a:xfrm>
              <a:off x="1525900" y="1432325"/>
              <a:ext cx="2981650" cy="1764825"/>
            </a:xfrm>
            <a:custGeom>
              <a:avLst/>
              <a:gdLst/>
              <a:ahLst/>
              <a:cxnLst/>
              <a:rect l="l" t="t" r="r" b="b"/>
              <a:pathLst>
                <a:path w="119266" h="70593" fill="none" extrusionOk="0">
                  <a:moveTo>
                    <a:pt x="100477" y="15408"/>
                  </a:moveTo>
                  <a:cubicBezTo>
                    <a:pt x="109990" y="30814"/>
                    <a:pt x="119265" y="57996"/>
                    <a:pt x="70188" y="60306"/>
                  </a:cubicBezTo>
                  <a:cubicBezTo>
                    <a:pt x="52828" y="61127"/>
                    <a:pt x="19027" y="70593"/>
                    <a:pt x="9513" y="55174"/>
                  </a:cubicBezTo>
                  <a:cubicBezTo>
                    <a:pt x="0" y="39768"/>
                    <a:pt x="35993" y="3323"/>
                    <a:pt x="48399" y="8371"/>
                  </a:cubicBezTo>
                  <a:cubicBezTo>
                    <a:pt x="75998" y="19587"/>
                    <a:pt x="90964" y="1"/>
                    <a:pt x="100477" y="15408"/>
                  </a:cubicBezTo>
                  <a:close/>
                </a:path>
              </a:pathLst>
            </a:custGeom>
            <a:noFill/>
            <a:ln w="2375" cap="flat" cmpd="sng">
              <a:solidFill>
                <a:srgbClr val="CE8A7E"/>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29;p60"/>
            <p:cNvSpPr/>
            <p:nvPr/>
          </p:nvSpPr>
          <p:spPr>
            <a:xfrm>
              <a:off x="1560425" y="1447225"/>
              <a:ext cx="2908725" cy="1739525"/>
            </a:xfrm>
            <a:custGeom>
              <a:avLst/>
              <a:gdLst/>
              <a:ahLst/>
              <a:cxnLst/>
              <a:rect l="l" t="t" r="r" b="b"/>
              <a:pathLst>
                <a:path w="116349" h="69581" fill="none" extrusionOk="0">
                  <a:moveTo>
                    <a:pt x="98191" y="15216"/>
                  </a:moveTo>
                  <a:cubicBezTo>
                    <a:pt x="107585" y="30432"/>
                    <a:pt x="116348" y="56864"/>
                    <a:pt x="68842" y="59567"/>
                  </a:cubicBezTo>
                  <a:cubicBezTo>
                    <a:pt x="51769" y="60543"/>
                    <a:pt x="18777" y="69580"/>
                    <a:pt x="9395" y="54364"/>
                  </a:cubicBezTo>
                  <a:cubicBezTo>
                    <a:pt x="1" y="39148"/>
                    <a:pt x="34695" y="3501"/>
                    <a:pt x="46994" y="8180"/>
                  </a:cubicBezTo>
                  <a:cubicBezTo>
                    <a:pt x="73962" y="18455"/>
                    <a:pt x="88797" y="0"/>
                    <a:pt x="98191" y="15216"/>
                  </a:cubicBezTo>
                  <a:close/>
                </a:path>
              </a:pathLst>
            </a:custGeom>
            <a:noFill/>
            <a:ln w="2375" cap="flat" cmpd="sng">
              <a:solidFill>
                <a:srgbClr val="C68A8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30;p60"/>
            <p:cNvSpPr/>
            <p:nvPr/>
          </p:nvSpPr>
          <p:spPr>
            <a:xfrm>
              <a:off x="1594950" y="1462400"/>
              <a:ext cx="2835800" cy="1714225"/>
            </a:xfrm>
            <a:custGeom>
              <a:avLst/>
              <a:gdLst/>
              <a:ahLst/>
              <a:cxnLst/>
              <a:rect l="l" t="t" r="r" b="b"/>
              <a:pathLst>
                <a:path w="113432" h="68569" fill="none" extrusionOk="0">
                  <a:moveTo>
                    <a:pt x="95905" y="15014"/>
                  </a:moveTo>
                  <a:cubicBezTo>
                    <a:pt x="105169" y="30028"/>
                    <a:pt x="113431" y="55733"/>
                    <a:pt x="67509" y="58817"/>
                  </a:cubicBezTo>
                  <a:cubicBezTo>
                    <a:pt x="50697" y="59936"/>
                    <a:pt x="18539" y="68568"/>
                    <a:pt x="9264" y="53543"/>
                  </a:cubicBezTo>
                  <a:cubicBezTo>
                    <a:pt x="1" y="38529"/>
                    <a:pt x="33398" y="3656"/>
                    <a:pt x="45578" y="7989"/>
                  </a:cubicBezTo>
                  <a:cubicBezTo>
                    <a:pt x="71902" y="17336"/>
                    <a:pt x="86631" y="0"/>
                    <a:pt x="95905" y="15014"/>
                  </a:cubicBezTo>
                  <a:close/>
                </a:path>
              </a:pathLst>
            </a:custGeom>
            <a:noFill/>
            <a:ln w="2375" cap="flat" cmpd="sng">
              <a:solidFill>
                <a:srgbClr val="BF8B8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31;p60"/>
            <p:cNvSpPr/>
            <p:nvPr/>
          </p:nvSpPr>
          <p:spPr>
            <a:xfrm>
              <a:off x="1629475" y="1477275"/>
              <a:ext cx="2762875" cy="1688925"/>
            </a:xfrm>
            <a:custGeom>
              <a:avLst/>
              <a:gdLst/>
              <a:ahLst/>
              <a:cxnLst/>
              <a:rect l="l" t="t" r="r" b="b"/>
              <a:pathLst>
                <a:path w="110515" h="67557" fill="none" extrusionOk="0">
                  <a:moveTo>
                    <a:pt x="93620" y="14824"/>
                  </a:moveTo>
                  <a:cubicBezTo>
                    <a:pt x="102764" y="29647"/>
                    <a:pt x="110515" y="54638"/>
                    <a:pt x="66164" y="58079"/>
                  </a:cubicBezTo>
                  <a:cubicBezTo>
                    <a:pt x="49638" y="59365"/>
                    <a:pt x="18301" y="67557"/>
                    <a:pt x="9145" y="52733"/>
                  </a:cubicBezTo>
                  <a:cubicBezTo>
                    <a:pt x="1" y="37910"/>
                    <a:pt x="32088" y="3835"/>
                    <a:pt x="44173" y="7799"/>
                  </a:cubicBezTo>
                  <a:cubicBezTo>
                    <a:pt x="69843" y="16229"/>
                    <a:pt x="84464" y="1"/>
                    <a:pt x="93620" y="14824"/>
                  </a:cubicBezTo>
                  <a:close/>
                </a:path>
              </a:pathLst>
            </a:custGeom>
            <a:noFill/>
            <a:ln w="2375" cap="flat" cmpd="sng">
              <a:solidFill>
                <a:srgbClr val="B88C8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32;p60"/>
            <p:cNvSpPr/>
            <p:nvPr/>
          </p:nvSpPr>
          <p:spPr>
            <a:xfrm>
              <a:off x="1664000" y="1492450"/>
              <a:ext cx="2689950" cy="1663625"/>
            </a:xfrm>
            <a:custGeom>
              <a:avLst/>
              <a:gdLst/>
              <a:ahLst/>
              <a:cxnLst/>
              <a:rect l="l" t="t" r="r" b="b"/>
              <a:pathLst>
                <a:path w="107598" h="66545" fill="none" extrusionOk="0">
                  <a:moveTo>
                    <a:pt x="91334" y="14622"/>
                  </a:moveTo>
                  <a:cubicBezTo>
                    <a:pt x="100359" y="29255"/>
                    <a:pt x="107598" y="53531"/>
                    <a:pt x="64819" y="57329"/>
                  </a:cubicBezTo>
                  <a:cubicBezTo>
                    <a:pt x="48555" y="58770"/>
                    <a:pt x="18051" y="66545"/>
                    <a:pt x="9026" y="51912"/>
                  </a:cubicBezTo>
                  <a:cubicBezTo>
                    <a:pt x="1" y="37291"/>
                    <a:pt x="30779" y="4001"/>
                    <a:pt x="42768" y="7609"/>
                  </a:cubicBezTo>
                  <a:cubicBezTo>
                    <a:pt x="67759" y="15122"/>
                    <a:pt x="82297" y="1"/>
                    <a:pt x="91334" y="14622"/>
                  </a:cubicBezTo>
                  <a:close/>
                </a:path>
              </a:pathLst>
            </a:custGeom>
            <a:noFill/>
            <a:ln w="2375" cap="flat" cmpd="sng">
              <a:solidFill>
                <a:srgbClr val="B18C8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33;p60"/>
            <p:cNvSpPr/>
            <p:nvPr/>
          </p:nvSpPr>
          <p:spPr>
            <a:xfrm>
              <a:off x="1698550" y="1507350"/>
              <a:ext cx="2616700" cy="1638325"/>
            </a:xfrm>
            <a:custGeom>
              <a:avLst/>
              <a:gdLst/>
              <a:ahLst/>
              <a:cxnLst/>
              <a:rect l="l" t="t" r="r" b="b"/>
              <a:pathLst>
                <a:path w="104668" h="65533" fill="none" extrusionOk="0">
                  <a:moveTo>
                    <a:pt x="89047" y="14431"/>
                  </a:moveTo>
                  <a:cubicBezTo>
                    <a:pt x="97953" y="28861"/>
                    <a:pt x="104668" y="52459"/>
                    <a:pt x="63484" y="56591"/>
                  </a:cubicBezTo>
                  <a:cubicBezTo>
                    <a:pt x="47494" y="58186"/>
                    <a:pt x="17812" y="65532"/>
                    <a:pt x="8906" y="51102"/>
                  </a:cubicBezTo>
                  <a:cubicBezTo>
                    <a:pt x="0" y="36671"/>
                    <a:pt x="29456" y="4179"/>
                    <a:pt x="41350" y="7418"/>
                  </a:cubicBezTo>
                  <a:cubicBezTo>
                    <a:pt x="65675" y="14050"/>
                    <a:pt x="80141" y="0"/>
                    <a:pt x="89047" y="14431"/>
                  </a:cubicBezTo>
                  <a:close/>
                </a:path>
              </a:pathLst>
            </a:custGeom>
            <a:noFill/>
            <a:ln w="2075" cap="flat" cmpd="sng">
              <a:solidFill>
                <a:srgbClr val="A98D8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34;p60"/>
            <p:cNvSpPr/>
            <p:nvPr/>
          </p:nvSpPr>
          <p:spPr>
            <a:xfrm>
              <a:off x="1732775" y="1522525"/>
              <a:ext cx="2543800" cy="1613025"/>
            </a:xfrm>
            <a:custGeom>
              <a:avLst/>
              <a:gdLst/>
              <a:ahLst/>
              <a:cxnLst/>
              <a:rect l="l" t="t" r="r" b="b"/>
              <a:pathLst>
                <a:path w="101752" h="64521" fill="none" extrusionOk="0">
                  <a:moveTo>
                    <a:pt x="86773" y="14228"/>
                  </a:moveTo>
                  <a:cubicBezTo>
                    <a:pt x="95560" y="28468"/>
                    <a:pt x="101751" y="51388"/>
                    <a:pt x="62151" y="55841"/>
                  </a:cubicBezTo>
                  <a:cubicBezTo>
                    <a:pt x="46423" y="57603"/>
                    <a:pt x="17574" y="64520"/>
                    <a:pt x="8787" y="50280"/>
                  </a:cubicBezTo>
                  <a:cubicBezTo>
                    <a:pt x="0" y="36041"/>
                    <a:pt x="28135" y="4358"/>
                    <a:pt x="39958" y="7228"/>
                  </a:cubicBezTo>
                  <a:cubicBezTo>
                    <a:pt x="63580" y="12966"/>
                    <a:pt x="77986" y="0"/>
                    <a:pt x="86773" y="14228"/>
                  </a:cubicBezTo>
                  <a:close/>
                </a:path>
              </a:pathLst>
            </a:custGeom>
            <a:noFill/>
            <a:ln w="2075" cap="flat" cmpd="sng">
              <a:solidFill>
                <a:srgbClr val="A28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35;p60"/>
            <p:cNvSpPr/>
            <p:nvPr/>
          </p:nvSpPr>
          <p:spPr>
            <a:xfrm>
              <a:off x="1767600" y="1537400"/>
              <a:ext cx="2470275" cy="1587725"/>
            </a:xfrm>
            <a:custGeom>
              <a:avLst/>
              <a:gdLst/>
              <a:ahLst/>
              <a:cxnLst/>
              <a:rect l="l" t="t" r="r" b="b"/>
              <a:pathLst>
                <a:path w="98811" h="63509" fill="none" extrusionOk="0">
                  <a:moveTo>
                    <a:pt x="84475" y="14038"/>
                  </a:moveTo>
                  <a:cubicBezTo>
                    <a:pt x="93143" y="28076"/>
                    <a:pt x="98810" y="50340"/>
                    <a:pt x="60794" y="55091"/>
                  </a:cubicBezTo>
                  <a:cubicBezTo>
                    <a:pt x="45339" y="57032"/>
                    <a:pt x="17324" y="63509"/>
                    <a:pt x="8656" y="49471"/>
                  </a:cubicBezTo>
                  <a:cubicBezTo>
                    <a:pt x="0" y="35434"/>
                    <a:pt x="26789" y="4537"/>
                    <a:pt x="38529" y="7037"/>
                  </a:cubicBezTo>
                  <a:cubicBezTo>
                    <a:pt x="61460" y="11919"/>
                    <a:pt x="75807" y="1"/>
                    <a:pt x="84475" y="14038"/>
                  </a:cubicBezTo>
                  <a:close/>
                </a:path>
              </a:pathLst>
            </a:custGeom>
            <a:noFill/>
            <a:ln w="2075" cap="flat" cmpd="sng">
              <a:solidFill>
                <a:srgbClr val="9B8D8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36;p60"/>
            <p:cNvSpPr/>
            <p:nvPr/>
          </p:nvSpPr>
          <p:spPr>
            <a:xfrm>
              <a:off x="1801825" y="1552575"/>
              <a:ext cx="2397350" cy="1562425"/>
            </a:xfrm>
            <a:custGeom>
              <a:avLst/>
              <a:gdLst/>
              <a:ahLst/>
              <a:cxnLst/>
              <a:rect l="l" t="t" r="r" b="b"/>
              <a:pathLst>
                <a:path w="95894" h="62497" fill="none" extrusionOk="0">
                  <a:moveTo>
                    <a:pt x="82201" y="13836"/>
                  </a:moveTo>
                  <a:cubicBezTo>
                    <a:pt x="90750" y="27683"/>
                    <a:pt x="95893" y="49305"/>
                    <a:pt x="59472" y="54341"/>
                  </a:cubicBezTo>
                  <a:cubicBezTo>
                    <a:pt x="44280" y="56448"/>
                    <a:pt x="17098" y="62497"/>
                    <a:pt x="8549" y="48650"/>
                  </a:cubicBezTo>
                  <a:cubicBezTo>
                    <a:pt x="0" y="34803"/>
                    <a:pt x="25456" y="4728"/>
                    <a:pt x="37136" y="6847"/>
                  </a:cubicBezTo>
                  <a:cubicBezTo>
                    <a:pt x="59341" y="10883"/>
                    <a:pt x="73653" y="1"/>
                    <a:pt x="82201" y="13836"/>
                  </a:cubicBezTo>
                  <a:close/>
                </a:path>
              </a:pathLst>
            </a:custGeom>
            <a:noFill/>
            <a:ln w="2075" cap="flat" cmpd="sng">
              <a:solidFill>
                <a:srgbClr val="948E8E"/>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37;p60"/>
            <p:cNvSpPr/>
            <p:nvPr/>
          </p:nvSpPr>
          <p:spPr>
            <a:xfrm>
              <a:off x="1836350" y="1567475"/>
              <a:ext cx="2324125" cy="1537125"/>
            </a:xfrm>
            <a:custGeom>
              <a:avLst/>
              <a:gdLst/>
              <a:ahLst/>
              <a:cxnLst/>
              <a:rect l="l" t="t" r="r" b="b"/>
              <a:pathLst>
                <a:path w="92965" h="61485" fill="none" extrusionOk="0">
                  <a:moveTo>
                    <a:pt x="79915" y="13645"/>
                  </a:moveTo>
                  <a:cubicBezTo>
                    <a:pt x="88333" y="27301"/>
                    <a:pt x="92965" y="48292"/>
                    <a:pt x="58127" y="53602"/>
                  </a:cubicBezTo>
                  <a:cubicBezTo>
                    <a:pt x="43196" y="55888"/>
                    <a:pt x="16848" y="61484"/>
                    <a:pt x="8430" y="47840"/>
                  </a:cubicBezTo>
                  <a:cubicBezTo>
                    <a:pt x="1" y="34195"/>
                    <a:pt x="24111" y="4918"/>
                    <a:pt x="35719" y="6656"/>
                  </a:cubicBezTo>
                  <a:cubicBezTo>
                    <a:pt x="57198" y="9871"/>
                    <a:pt x="71486" y="0"/>
                    <a:pt x="79915" y="13645"/>
                  </a:cubicBezTo>
                  <a:close/>
                </a:path>
              </a:pathLst>
            </a:custGeom>
            <a:noFill/>
            <a:ln w="1775" cap="flat" cmpd="sng">
              <a:solidFill>
                <a:srgbClr val="8C8E9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38;p60"/>
            <p:cNvSpPr/>
            <p:nvPr/>
          </p:nvSpPr>
          <p:spPr>
            <a:xfrm>
              <a:off x="1870875" y="1582650"/>
              <a:ext cx="2250900" cy="1511825"/>
            </a:xfrm>
            <a:custGeom>
              <a:avLst/>
              <a:gdLst/>
              <a:ahLst/>
              <a:cxnLst/>
              <a:rect l="l" t="t" r="r" b="b"/>
              <a:pathLst>
                <a:path w="90036" h="60473" fill="none" extrusionOk="0">
                  <a:moveTo>
                    <a:pt x="77629" y="13443"/>
                  </a:moveTo>
                  <a:cubicBezTo>
                    <a:pt x="85928" y="26897"/>
                    <a:pt x="90036" y="47280"/>
                    <a:pt x="56782" y="52852"/>
                  </a:cubicBezTo>
                  <a:cubicBezTo>
                    <a:pt x="42125" y="55317"/>
                    <a:pt x="16610" y="60472"/>
                    <a:pt x="8311" y="47018"/>
                  </a:cubicBezTo>
                  <a:cubicBezTo>
                    <a:pt x="1" y="33564"/>
                    <a:pt x="22754" y="5120"/>
                    <a:pt x="34315" y="6466"/>
                  </a:cubicBezTo>
                  <a:cubicBezTo>
                    <a:pt x="55043" y="8883"/>
                    <a:pt x="69331" y="1"/>
                    <a:pt x="77629" y="13443"/>
                  </a:cubicBezTo>
                  <a:close/>
                </a:path>
              </a:pathLst>
            </a:custGeom>
            <a:noFill/>
            <a:ln w="1775" cap="flat" cmpd="sng">
              <a:solidFill>
                <a:srgbClr val="858F9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39;p60"/>
            <p:cNvSpPr/>
            <p:nvPr/>
          </p:nvSpPr>
          <p:spPr>
            <a:xfrm>
              <a:off x="1905400" y="1597525"/>
              <a:ext cx="2177675" cy="1486525"/>
            </a:xfrm>
            <a:custGeom>
              <a:avLst/>
              <a:gdLst/>
              <a:ahLst/>
              <a:cxnLst/>
              <a:rect l="l" t="t" r="r" b="b"/>
              <a:pathLst>
                <a:path w="87107" h="59461" fill="none" extrusionOk="0">
                  <a:moveTo>
                    <a:pt x="75344" y="13252"/>
                  </a:moveTo>
                  <a:cubicBezTo>
                    <a:pt x="83523" y="26516"/>
                    <a:pt x="87107" y="46304"/>
                    <a:pt x="55448" y="52114"/>
                  </a:cubicBezTo>
                  <a:cubicBezTo>
                    <a:pt x="41042" y="54758"/>
                    <a:pt x="16372" y="59461"/>
                    <a:pt x="8180" y="46209"/>
                  </a:cubicBezTo>
                  <a:cubicBezTo>
                    <a:pt x="1" y="32957"/>
                    <a:pt x="21932" y="2656"/>
                    <a:pt x="32910" y="6275"/>
                  </a:cubicBezTo>
                  <a:cubicBezTo>
                    <a:pt x="51936" y="12574"/>
                    <a:pt x="67164" y="1"/>
                    <a:pt x="75344" y="13252"/>
                  </a:cubicBezTo>
                  <a:close/>
                </a:path>
              </a:pathLst>
            </a:custGeom>
            <a:noFill/>
            <a:ln w="1775" cap="flat" cmpd="sng">
              <a:solidFill>
                <a:srgbClr val="7E8F9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40;p60"/>
            <p:cNvSpPr/>
            <p:nvPr/>
          </p:nvSpPr>
          <p:spPr>
            <a:xfrm>
              <a:off x="1939925" y="1612725"/>
              <a:ext cx="2104175" cy="1461200"/>
            </a:xfrm>
            <a:custGeom>
              <a:avLst/>
              <a:gdLst/>
              <a:ahLst/>
              <a:cxnLst/>
              <a:rect l="l" t="t" r="r" b="b"/>
              <a:pathLst>
                <a:path w="84167" h="58448" fill="none" extrusionOk="0">
                  <a:moveTo>
                    <a:pt x="73058" y="13061"/>
                  </a:moveTo>
                  <a:cubicBezTo>
                    <a:pt x="81118" y="26110"/>
                    <a:pt x="84166" y="45339"/>
                    <a:pt x="54103" y="51363"/>
                  </a:cubicBezTo>
                  <a:cubicBezTo>
                    <a:pt x="39958" y="54197"/>
                    <a:pt x="16122" y="58448"/>
                    <a:pt x="8062" y="45387"/>
                  </a:cubicBezTo>
                  <a:cubicBezTo>
                    <a:pt x="1" y="32325"/>
                    <a:pt x="20504" y="2786"/>
                    <a:pt x="31493" y="6084"/>
                  </a:cubicBezTo>
                  <a:cubicBezTo>
                    <a:pt x="49924" y="11609"/>
                    <a:pt x="64997" y="0"/>
                    <a:pt x="73058" y="13061"/>
                  </a:cubicBezTo>
                  <a:close/>
                </a:path>
              </a:pathLst>
            </a:custGeom>
            <a:noFill/>
            <a:ln w="1775" cap="flat" cmpd="sng">
              <a:solidFill>
                <a:srgbClr val="76909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41;p60"/>
            <p:cNvSpPr/>
            <p:nvPr/>
          </p:nvSpPr>
          <p:spPr>
            <a:xfrm>
              <a:off x="1974475" y="1627600"/>
              <a:ext cx="2030925" cy="1435900"/>
            </a:xfrm>
            <a:custGeom>
              <a:avLst/>
              <a:gdLst/>
              <a:ahLst/>
              <a:cxnLst/>
              <a:rect l="l" t="t" r="r" b="b"/>
              <a:pathLst>
                <a:path w="81237" h="57436" fill="none" extrusionOk="0">
                  <a:moveTo>
                    <a:pt x="70771" y="12871"/>
                  </a:moveTo>
                  <a:cubicBezTo>
                    <a:pt x="78712" y="25730"/>
                    <a:pt x="81236" y="44411"/>
                    <a:pt x="52757" y="50626"/>
                  </a:cubicBezTo>
                  <a:cubicBezTo>
                    <a:pt x="38874" y="53650"/>
                    <a:pt x="15883" y="57436"/>
                    <a:pt x="7942" y="44577"/>
                  </a:cubicBezTo>
                  <a:cubicBezTo>
                    <a:pt x="0" y="31707"/>
                    <a:pt x="19038" y="2977"/>
                    <a:pt x="30087" y="5894"/>
                  </a:cubicBezTo>
                  <a:cubicBezTo>
                    <a:pt x="47923" y="10621"/>
                    <a:pt x="62829" y="0"/>
                    <a:pt x="70771" y="12871"/>
                  </a:cubicBezTo>
                  <a:close/>
                </a:path>
              </a:pathLst>
            </a:custGeom>
            <a:noFill/>
            <a:ln w="1500" cap="flat" cmpd="sng">
              <a:solidFill>
                <a:srgbClr val="6F919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42;p60"/>
            <p:cNvSpPr/>
            <p:nvPr/>
          </p:nvSpPr>
          <p:spPr>
            <a:xfrm>
              <a:off x="2009000" y="1642775"/>
              <a:ext cx="1958000" cy="1410625"/>
            </a:xfrm>
            <a:custGeom>
              <a:avLst/>
              <a:gdLst/>
              <a:ahLst/>
              <a:cxnLst/>
              <a:rect l="l" t="t" r="r" b="b"/>
              <a:pathLst>
                <a:path w="78320" h="56425" fill="none" extrusionOk="0">
                  <a:moveTo>
                    <a:pt x="68485" y="12669"/>
                  </a:moveTo>
                  <a:cubicBezTo>
                    <a:pt x="76307" y="25325"/>
                    <a:pt x="78320" y="43482"/>
                    <a:pt x="51423" y="49876"/>
                  </a:cubicBezTo>
                  <a:cubicBezTo>
                    <a:pt x="37803" y="53102"/>
                    <a:pt x="15645" y="56424"/>
                    <a:pt x="7823" y="43756"/>
                  </a:cubicBezTo>
                  <a:cubicBezTo>
                    <a:pt x="0" y="31088"/>
                    <a:pt x="17562" y="3191"/>
                    <a:pt x="28670" y="5704"/>
                  </a:cubicBezTo>
                  <a:cubicBezTo>
                    <a:pt x="45935" y="9609"/>
                    <a:pt x="60663" y="1"/>
                    <a:pt x="68485" y="12669"/>
                  </a:cubicBezTo>
                  <a:close/>
                </a:path>
              </a:pathLst>
            </a:custGeom>
            <a:noFill/>
            <a:ln w="1500" cap="flat" cmpd="sng">
              <a:solidFill>
                <a:srgbClr val="68919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43;p60"/>
            <p:cNvSpPr/>
            <p:nvPr/>
          </p:nvSpPr>
          <p:spPr>
            <a:xfrm>
              <a:off x="2043525" y="1657650"/>
              <a:ext cx="1884775" cy="1385325"/>
            </a:xfrm>
            <a:custGeom>
              <a:avLst/>
              <a:gdLst/>
              <a:ahLst/>
              <a:cxnLst/>
              <a:rect l="l" t="t" r="r" b="b"/>
              <a:pathLst>
                <a:path w="75391" h="55413" fill="none" extrusionOk="0">
                  <a:moveTo>
                    <a:pt x="66199" y="12479"/>
                  </a:moveTo>
                  <a:cubicBezTo>
                    <a:pt x="73902" y="24944"/>
                    <a:pt x="75391" y="42601"/>
                    <a:pt x="50078" y="49138"/>
                  </a:cubicBezTo>
                  <a:cubicBezTo>
                    <a:pt x="36719" y="52579"/>
                    <a:pt x="15395" y="55412"/>
                    <a:pt x="7704" y="42947"/>
                  </a:cubicBezTo>
                  <a:cubicBezTo>
                    <a:pt x="0" y="30469"/>
                    <a:pt x="16086" y="3466"/>
                    <a:pt x="27266" y="5513"/>
                  </a:cubicBezTo>
                  <a:cubicBezTo>
                    <a:pt x="43958" y="8573"/>
                    <a:pt x="58508" y="1"/>
                    <a:pt x="66199" y="12479"/>
                  </a:cubicBezTo>
                  <a:close/>
                </a:path>
              </a:pathLst>
            </a:custGeom>
            <a:noFill/>
            <a:ln w="1500" cap="flat" cmpd="sng">
              <a:solidFill>
                <a:srgbClr val="61929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44;p60"/>
            <p:cNvSpPr/>
            <p:nvPr/>
          </p:nvSpPr>
          <p:spPr>
            <a:xfrm>
              <a:off x="2078050" y="1672850"/>
              <a:ext cx="1811850" cy="1360000"/>
            </a:xfrm>
            <a:custGeom>
              <a:avLst/>
              <a:gdLst/>
              <a:ahLst/>
              <a:cxnLst/>
              <a:rect l="l" t="t" r="r" b="b"/>
              <a:pathLst>
                <a:path w="72474" h="54400" fill="none" extrusionOk="0">
                  <a:moveTo>
                    <a:pt x="63913" y="12275"/>
                  </a:moveTo>
                  <a:cubicBezTo>
                    <a:pt x="71498" y="24551"/>
                    <a:pt x="72474" y="41720"/>
                    <a:pt x="48733" y="48387"/>
                  </a:cubicBezTo>
                  <a:cubicBezTo>
                    <a:pt x="35636" y="52054"/>
                    <a:pt x="15157" y="54400"/>
                    <a:pt x="7585" y="42124"/>
                  </a:cubicBezTo>
                  <a:cubicBezTo>
                    <a:pt x="0" y="29849"/>
                    <a:pt x="14586" y="3798"/>
                    <a:pt x="25861" y="5322"/>
                  </a:cubicBezTo>
                  <a:cubicBezTo>
                    <a:pt x="41970" y="7501"/>
                    <a:pt x="56341" y="0"/>
                    <a:pt x="63913" y="12275"/>
                  </a:cubicBezTo>
                  <a:close/>
                </a:path>
              </a:pathLst>
            </a:custGeom>
            <a:noFill/>
            <a:ln w="1500" cap="flat" cmpd="sng">
              <a:solidFill>
                <a:srgbClr val="5A929E"/>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45;p60"/>
            <p:cNvSpPr/>
            <p:nvPr/>
          </p:nvSpPr>
          <p:spPr>
            <a:xfrm>
              <a:off x="2112575" y="1687725"/>
              <a:ext cx="1738925" cy="1334700"/>
            </a:xfrm>
            <a:custGeom>
              <a:avLst/>
              <a:gdLst/>
              <a:ahLst/>
              <a:cxnLst/>
              <a:rect l="l" t="t" r="r" b="b"/>
              <a:pathLst>
                <a:path w="69557" h="53388" fill="none" extrusionOk="0">
                  <a:moveTo>
                    <a:pt x="61627" y="12085"/>
                  </a:moveTo>
                  <a:cubicBezTo>
                    <a:pt x="69081" y="24158"/>
                    <a:pt x="69557" y="40886"/>
                    <a:pt x="47399" y="47637"/>
                  </a:cubicBezTo>
                  <a:cubicBezTo>
                    <a:pt x="34564" y="51554"/>
                    <a:pt x="14907" y="53388"/>
                    <a:pt x="7454" y="41303"/>
                  </a:cubicBezTo>
                  <a:cubicBezTo>
                    <a:pt x="1" y="29230"/>
                    <a:pt x="13193" y="6918"/>
                    <a:pt x="24444" y="5132"/>
                  </a:cubicBezTo>
                  <a:cubicBezTo>
                    <a:pt x="39851" y="2691"/>
                    <a:pt x="54174" y="0"/>
                    <a:pt x="61627" y="12085"/>
                  </a:cubicBezTo>
                  <a:close/>
                </a:path>
              </a:pathLst>
            </a:custGeom>
            <a:noFill/>
            <a:ln w="1200" cap="flat" cmpd="sng">
              <a:solidFill>
                <a:srgbClr val="5293A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46;p60"/>
            <p:cNvSpPr/>
            <p:nvPr/>
          </p:nvSpPr>
          <p:spPr>
            <a:xfrm>
              <a:off x="2147100" y="1702900"/>
              <a:ext cx="1666900" cy="1309425"/>
            </a:xfrm>
            <a:custGeom>
              <a:avLst/>
              <a:gdLst/>
              <a:ahLst/>
              <a:cxnLst/>
              <a:rect l="l" t="t" r="r" b="b"/>
              <a:pathLst>
                <a:path w="66676" h="52377" fill="none" extrusionOk="0">
                  <a:moveTo>
                    <a:pt x="59341" y="11883"/>
                  </a:moveTo>
                  <a:cubicBezTo>
                    <a:pt x="66676" y="23765"/>
                    <a:pt x="66652" y="40065"/>
                    <a:pt x="46054" y="46887"/>
                  </a:cubicBezTo>
                  <a:cubicBezTo>
                    <a:pt x="33493" y="51055"/>
                    <a:pt x="14669" y="52376"/>
                    <a:pt x="7335" y="40494"/>
                  </a:cubicBezTo>
                  <a:cubicBezTo>
                    <a:pt x="1" y="28599"/>
                    <a:pt x="11847" y="7252"/>
                    <a:pt x="23039" y="4942"/>
                  </a:cubicBezTo>
                  <a:cubicBezTo>
                    <a:pt x="37696" y="1906"/>
                    <a:pt x="52007" y="1"/>
                    <a:pt x="59341" y="11883"/>
                  </a:cubicBezTo>
                  <a:close/>
                </a:path>
              </a:pathLst>
            </a:custGeom>
            <a:noFill/>
            <a:ln w="1200" cap="flat" cmpd="sng">
              <a:solidFill>
                <a:srgbClr val="4B93A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47;p60"/>
            <p:cNvSpPr/>
            <p:nvPr/>
          </p:nvSpPr>
          <p:spPr>
            <a:xfrm>
              <a:off x="2181625" y="1717775"/>
              <a:ext cx="1606775" cy="1284125"/>
            </a:xfrm>
            <a:custGeom>
              <a:avLst/>
              <a:gdLst/>
              <a:ahLst/>
              <a:cxnLst/>
              <a:rect l="l" t="t" r="r" b="b"/>
              <a:pathLst>
                <a:path w="64271" h="51365" fill="none" extrusionOk="0">
                  <a:moveTo>
                    <a:pt x="57056" y="11693"/>
                  </a:moveTo>
                  <a:cubicBezTo>
                    <a:pt x="64271" y="23373"/>
                    <a:pt x="63759" y="39268"/>
                    <a:pt x="44709" y="46149"/>
                  </a:cubicBezTo>
                  <a:cubicBezTo>
                    <a:pt x="32433" y="50590"/>
                    <a:pt x="14431" y="51364"/>
                    <a:pt x="7216" y="39672"/>
                  </a:cubicBezTo>
                  <a:cubicBezTo>
                    <a:pt x="1" y="27992"/>
                    <a:pt x="10502" y="7621"/>
                    <a:pt x="21623" y="4752"/>
                  </a:cubicBezTo>
                  <a:cubicBezTo>
                    <a:pt x="35565" y="1168"/>
                    <a:pt x="49840" y="1"/>
                    <a:pt x="57056" y="11693"/>
                  </a:cubicBezTo>
                  <a:close/>
                </a:path>
              </a:pathLst>
            </a:custGeom>
            <a:noFill/>
            <a:ln w="1200" cap="flat" cmpd="sng">
              <a:solidFill>
                <a:srgbClr val="4493A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48;p60"/>
            <p:cNvSpPr/>
            <p:nvPr/>
          </p:nvSpPr>
          <p:spPr>
            <a:xfrm>
              <a:off x="2216150" y="1732975"/>
              <a:ext cx="1546650" cy="1258800"/>
            </a:xfrm>
            <a:custGeom>
              <a:avLst/>
              <a:gdLst/>
              <a:ahLst/>
              <a:cxnLst/>
              <a:rect l="l" t="t" r="r" b="b"/>
              <a:pathLst>
                <a:path w="61866" h="50352" fill="none" extrusionOk="0">
                  <a:moveTo>
                    <a:pt x="54770" y="11490"/>
                  </a:moveTo>
                  <a:cubicBezTo>
                    <a:pt x="61866" y="22979"/>
                    <a:pt x="60878" y="38493"/>
                    <a:pt x="43375" y="45399"/>
                  </a:cubicBezTo>
                  <a:cubicBezTo>
                    <a:pt x="31374" y="50137"/>
                    <a:pt x="14181" y="50352"/>
                    <a:pt x="7097" y="38850"/>
                  </a:cubicBezTo>
                  <a:cubicBezTo>
                    <a:pt x="1" y="27361"/>
                    <a:pt x="9181" y="8001"/>
                    <a:pt x="20218" y="4560"/>
                  </a:cubicBezTo>
                  <a:cubicBezTo>
                    <a:pt x="33446" y="429"/>
                    <a:pt x="47686" y="0"/>
                    <a:pt x="54770" y="11490"/>
                  </a:cubicBezTo>
                  <a:close/>
                </a:path>
              </a:pathLst>
            </a:custGeom>
            <a:noFill/>
            <a:ln w="1200" cap="flat" cmpd="sng">
              <a:solidFill>
                <a:srgbClr val="3C94A7"/>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49;p60"/>
            <p:cNvSpPr/>
            <p:nvPr/>
          </p:nvSpPr>
          <p:spPr>
            <a:xfrm>
              <a:off x="2250700" y="1740700"/>
              <a:ext cx="1486500" cy="1249875"/>
            </a:xfrm>
            <a:custGeom>
              <a:avLst/>
              <a:gdLst/>
              <a:ahLst/>
              <a:cxnLst/>
              <a:rect l="l" t="t" r="r" b="b"/>
              <a:pathLst>
                <a:path w="59460" h="49995" fill="none" extrusionOk="0">
                  <a:moveTo>
                    <a:pt x="52483" y="11585"/>
                  </a:moveTo>
                  <a:cubicBezTo>
                    <a:pt x="59460" y="22884"/>
                    <a:pt x="58007" y="38041"/>
                    <a:pt x="42029" y="44947"/>
                  </a:cubicBezTo>
                  <a:cubicBezTo>
                    <a:pt x="30337" y="49995"/>
                    <a:pt x="13942" y="49626"/>
                    <a:pt x="6965" y="38327"/>
                  </a:cubicBezTo>
                  <a:cubicBezTo>
                    <a:pt x="0" y="27040"/>
                    <a:pt x="7882" y="8716"/>
                    <a:pt x="18800" y="4668"/>
                  </a:cubicBezTo>
                  <a:cubicBezTo>
                    <a:pt x="31361" y="1"/>
                    <a:pt x="45518" y="286"/>
                    <a:pt x="52483" y="11585"/>
                  </a:cubicBezTo>
                  <a:close/>
                </a:path>
              </a:pathLst>
            </a:custGeom>
            <a:noFill/>
            <a:ln w="900" cap="flat" cmpd="sng">
              <a:solidFill>
                <a:srgbClr val="3595A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50;p60"/>
            <p:cNvSpPr/>
            <p:nvPr/>
          </p:nvSpPr>
          <p:spPr>
            <a:xfrm>
              <a:off x="2285225" y="1738325"/>
              <a:ext cx="1426375" cy="1257625"/>
            </a:xfrm>
            <a:custGeom>
              <a:avLst/>
              <a:gdLst/>
              <a:ahLst/>
              <a:cxnLst/>
              <a:rect l="l" t="t" r="r" b="b"/>
              <a:pathLst>
                <a:path w="57055" h="50305" fill="none" extrusionOk="0">
                  <a:moveTo>
                    <a:pt x="50197" y="12085"/>
                  </a:moveTo>
                  <a:cubicBezTo>
                    <a:pt x="57055" y="23182"/>
                    <a:pt x="55162" y="38017"/>
                    <a:pt x="40684" y="44899"/>
                  </a:cubicBezTo>
                  <a:cubicBezTo>
                    <a:pt x="29325" y="50304"/>
                    <a:pt x="13704" y="49316"/>
                    <a:pt x="6846" y="38208"/>
                  </a:cubicBezTo>
                  <a:cubicBezTo>
                    <a:pt x="0" y="27111"/>
                    <a:pt x="6608" y="9859"/>
                    <a:pt x="17395" y="5168"/>
                  </a:cubicBezTo>
                  <a:cubicBezTo>
                    <a:pt x="29302" y="0"/>
                    <a:pt x="43351" y="989"/>
                    <a:pt x="50197" y="12085"/>
                  </a:cubicBezTo>
                  <a:close/>
                </a:path>
              </a:pathLst>
            </a:custGeom>
            <a:noFill/>
            <a:ln w="900" cap="flat" cmpd="sng">
              <a:solidFill>
                <a:srgbClr val="2E95AB"/>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1;p60"/>
            <p:cNvSpPr/>
            <p:nvPr/>
          </p:nvSpPr>
          <p:spPr>
            <a:xfrm>
              <a:off x="2319750" y="1735950"/>
              <a:ext cx="1366275" cy="1265950"/>
            </a:xfrm>
            <a:custGeom>
              <a:avLst/>
              <a:gdLst/>
              <a:ahLst/>
              <a:cxnLst/>
              <a:rect l="l" t="t" r="r" b="b"/>
              <a:pathLst>
                <a:path w="54651" h="50638" fill="none" extrusionOk="0">
                  <a:moveTo>
                    <a:pt x="47911" y="12585"/>
                  </a:moveTo>
                  <a:cubicBezTo>
                    <a:pt x="54650" y="23491"/>
                    <a:pt x="52352" y="38017"/>
                    <a:pt x="39351" y="44851"/>
                  </a:cubicBezTo>
                  <a:cubicBezTo>
                    <a:pt x="28337" y="50637"/>
                    <a:pt x="13454" y="48994"/>
                    <a:pt x="6727" y="38088"/>
                  </a:cubicBezTo>
                  <a:cubicBezTo>
                    <a:pt x="0" y="27194"/>
                    <a:pt x="5370" y="11013"/>
                    <a:pt x="15990" y="5679"/>
                  </a:cubicBezTo>
                  <a:cubicBezTo>
                    <a:pt x="27278" y="0"/>
                    <a:pt x="41184" y="1679"/>
                    <a:pt x="47911" y="12585"/>
                  </a:cubicBezTo>
                  <a:close/>
                </a:path>
              </a:pathLst>
            </a:custGeom>
            <a:noFill/>
            <a:ln w="900" cap="flat" cmpd="sng">
              <a:solidFill>
                <a:srgbClr val="2796AD"/>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52;p60"/>
            <p:cNvSpPr/>
            <p:nvPr/>
          </p:nvSpPr>
          <p:spPr>
            <a:xfrm>
              <a:off x="2354275" y="1733275"/>
              <a:ext cx="1306150" cy="1275775"/>
            </a:xfrm>
            <a:custGeom>
              <a:avLst/>
              <a:gdLst/>
              <a:ahLst/>
              <a:cxnLst/>
              <a:rect l="l" t="t" r="r" b="b"/>
              <a:pathLst>
                <a:path w="52246" h="51031" fill="none" extrusionOk="0">
                  <a:moveTo>
                    <a:pt x="45625" y="13097"/>
                  </a:moveTo>
                  <a:cubicBezTo>
                    <a:pt x="52245" y="23801"/>
                    <a:pt x="49578" y="38040"/>
                    <a:pt x="38005" y="44815"/>
                  </a:cubicBezTo>
                  <a:cubicBezTo>
                    <a:pt x="27385" y="51030"/>
                    <a:pt x="13216" y="48685"/>
                    <a:pt x="6608" y="37981"/>
                  </a:cubicBezTo>
                  <a:cubicBezTo>
                    <a:pt x="0" y="27277"/>
                    <a:pt x="4156" y="12204"/>
                    <a:pt x="14574" y="6191"/>
                  </a:cubicBezTo>
                  <a:cubicBezTo>
                    <a:pt x="25289" y="0"/>
                    <a:pt x="39017" y="2393"/>
                    <a:pt x="45625" y="13097"/>
                  </a:cubicBezTo>
                  <a:close/>
                </a:path>
              </a:pathLst>
            </a:custGeom>
            <a:noFill/>
            <a:ln w="900" cap="flat" cmpd="sng">
              <a:solidFill>
                <a:srgbClr val="2096A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53;p60"/>
            <p:cNvSpPr/>
            <p:nvPr/>
          </p:nvSpPr>
          <p:spPr>
            <a:xfrm>
              <a:off x="2465300" y="1809750"/>
              <a:ext cx="1092725" cy="1128750"/>
            </a:xfrm>
            <a:custGeom>
              <a:avLst/>
              <a:gdLst/>
              <a:ahLst/>
              <a:cxnLst/>
              <a:rect l="l" t="t" r="r" b="b"/>
              <a:pathLst>
                <a:path w="43709" h="45150" fill="none" extrusionOk="0">
                  <a:moveTo>
                    <a:pt x="43708" y="22575"/>
                  </a:moveTo>
                  <a:cubicBezTo>
                    <a:pt x="43708" y="35041"/>
                    <a:pt x="33921" y="45149"/>
                    <a:pt x="21848" y="45149"/>
                  </a:cubicBezTo>
                  <a:cubicBezTo>
                    <a:pt x="9787" y="45149"/>
                    <a:pt x="1" y="35041"/>
                    <a:pt x="1" y="22575"/>
                  </a:cubicBezTo>
                  <a:cubicBezTo>
                    <a:pt x="1" y="10109"/>
                    <a:pt x="9787" y="1"/>
                    <a:pt x="21848" y="1"/>
                  </a:cubicBezTo>
                  <a:cubicBezTo>
                    <a:pt x="33921" y="1"/>
                    <a:pt x="43708" y="10109"/>
                    <a:pt x="43708" y="22575"/>
                  </a:cubicBezTo>
                  <a:close/>
                </a:path>
              </a:pathLst>
            </a:custGeom>
            <a:noFill/>
            <a:ln w="600" cap="flat" cmpd="sng">
              <a:solidFill>
                <a:srgbClr val="1897B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7;p60"/>
          <p:cNvGrpSpPr/>
          <p:nvPr/>
        </p:nvGrpSpPr>
        <p:grpSpPr>
          <a:xfrm>
            <a:off x="6078293" y="2664745"/>
            <a:ext cx="894007" cy="1691310"/>
            <a:chOff x="1646788" y="1364838"/>
            <a:chExt cx="1586525" cy="3039100"/>
          </a:xfrm>
        </p:grpSpPr>
        <p:sp>
          <p:nvSpPr>
            <p:cNvPr id="69" name="Google Shape;688;p60"/>
            <p:cNvSpPr/>
            <p:nvPr/>
          </p:nvSpPr>
          <p:spPr>
            <a:xfrm rot="5400000">
              <a:off x="920500" y="2091125"/>
              <a:ext cx="3039100" cy="1586525"/>
            </a:xfrm>
            <a:custGeom>
              <a:avLst/>
              <a:gdLst/>
              <a:ahLst/>
              <a:cxnLst/>
              <a:rect l="l" t="t" r="r" b="b"/>
              <a:pathLst>
                <a:path w="121564" h="63461" fill="none" extrusionOk="0">
                  <a:moveTo>
                    <a:pt x="110895" y="45685"/>
                  </a:moveTo>
                  <a:cubicBezTo>
                    <a:pt x="102644" y="63461"/>
                    <a:pt x="67818" y="57650"/>
                    <a:pt x="48983" y="53769"/>
                  </a:cubicBezTo>
                  <a:cubicBezTo>
                    <a:pt x="30147" y="49888"/>
                    <a:pt x="0" y="45077"/>
                    <a:pt x="4489" y="26111"/>
                  </a:cubicBezTo>
                  <a:cubicBezTo>
                    <a:pt x="8978" y="7132"/>
                    <a:pt x="80498" y="0"/>
                    <a:pt x="99334" y="3882"/>
                  </a:cubicBezTo>
                  <a:cubicBezTo>
                    <a:pt x="118158" y="7763"/>
                    <a:pt x="121563" y="22741"/>
                    <a:pt x="110895" y="45685"/>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89;p60"/>
            <p:cNvSpPr/>
            <p:nvPr/>
          </p:nvSpPr>
          <p:spPr>
            <a:xfrm rot="5400000">
              <a:off x="954588" y="2095438"/>
              <a:ext cx="2980450" cy="1568050"/>
            </a:xfrm>
            <a:custGeom>
              <a:avLst/>
              <a:gdLst/>
              <a:ahLst/>
              <a:cxnLst/>
              <a:rect l="l" t="t" r="r" b="b"/>
              <a:pathLst>
                <a:path w="119218" h="62722" fill="none" extrusionOk="0">
                  <a:moveTo>
                    <a:pt x="108800" y="45148"/>
                  </a:moveTo>
                  <a:cubicBezTo>
                    <a:pt x="100716" y="62722"/>
                    <a:pt x="66628" y="57352"/>
                    <a:pt x="48019" y="53519"/>
                  </a:cubicBezTo>
                  <a:cubicBezTo>
                    <a:pt x="29409" y="49685"/>
                    <a:pt x="1" y="44648"/>
                    <a:pt x="4430" y="25908"/>
                  </a:cubicBezTo>
                  <a:cubicBezTo>
                    <a:pt x="8871" y="7156"/>
                    <a:pt x="78463" y="0"/>
                    <a:pt x="97072" y="3834"/>
                  </a:cubicBezTo>
                  <a:cubicBezTo>
                    <a:pt x="115682" y="7668"/>
                    <a:pt x="119218" y="22550"/>
                    <a:pt x="108800" y="45148"/>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90;p60"/>
            <p:cNvSpPr/>
            <p:nvPr/>
          </p:nvSpPr>
          <p:spPr>
            <a:xfrm rot="5400000">
              <a:off x="988363" y="2099738"/>
              <a:ext cx="2921825" cy="1549625"/>
            </a:xfrm>
            <a:custGeom>
              <a:avLst/>
              <a:gdLst/>
              <a:ahLst/>
              <a:cxnLst/>
              <a:rect l="l" t="t" r="r" b="b"/>
              <a:pathLst>
                <a:path w="116873" h="61985" fill="none" extrusionOk="0">
                  <a:moveTo>
                    <a:pt x="106717" y="44589"/>
                  </a:moveTo>
                  <a:cubicBezTo>
                    <a:pt x="98799" y="61984"/>
                    <a:pt x="65450" y="57055"/>
                    <a:pt x="47066" y="53269"/>
                  </a:cubicBezTo>
                  <a:cubicBezTo>
                    <a:pt x="28671" y="49471"/>
                    <a:pt x="1" y="44220"/>
                    <a:pt x="4382" y="25694"/>
                  </a:cubicBezTo>
                  <a:cubicBezTo>
                    <a:pt x="8764" y="7180"/>
                    <a:pt x="76439" y="1"/>
                    <a:pt x="94822" y="3787"/>
                  </a:cubicBezTo>
                  <a:cubicBezTo>
                    <a:pt x="113217" y="7573"/>
                    <a:pt x="116873" y="22349"/>
                    <a:pt x="106717" y="44589"/>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91;p60"/>
            <p:cNvSpPr/>
            <p:nvPr/>
          </p:nvSpPr>
          <p:spPr>
            <a:xfrm rot="5400000">
              <a:off x="1022150" y="2103775"/>
              <a:ext cx="2863475" cy="1531450"/>
            </a:xfrm>
            <a:custGeom>
              <a:avLst/>
              <a:gdLst/>
              <a:ahLst/>
              <a:cxnLst/>
              <a:rect l="l" t="t" r="r" b="b"/>
              <a:pathLst>
                <a:path w="114539" h="61258" fill="none" extrusionOk="0">
                  <a:moveTo>
                    <a:pt x="104632" y="44053"/>
                  </a:moveTo>
                  <a:cubicBezTo>
                    <a:pt x="96893" y="61258"/>
                    <a:pt x="64282" y="56757"/>
                    <a:pt x="46113" y="53019"/>
                  </a:cubicBezTo>
                  <a:cubicBezTo>
                    <a:pt x="27944" y="49280"/>
                    <a:pt x="0" y="43791"/>
                    <a:pt x="4334" y="25491"/>
                  </a:cubicBezTo>
                  <a:cubicBezTo>
                    <a:pt x="8656" y="7203"/>
                    <a:pt x="74414" y="0"/>
                    <a:pt x="92583" y="3751"/>
                  </a:cubicBezTo>
                  <a:cubicBezTo>
                    <a:pt x="110752" y="7489"/>
                    <a:pt x="114538" y="22158"/>
                    <a:pt x="104632" y="44053"/>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92;p60"/>
            <p:cNvSpPr/>
            <p:nvPr/>
          </p:nvSpPr>
          <p:spPr>
            <a:xfrm rot="5400000">
              <a:off x="1055938" y="2108088"/>
              <a:ext cx="2804850" cy="1513000"/>
            </a:xfrm>
            <a:custGeom>
              <a:avLst/>
              <a:gdLst/>
              <a:ahLst/>
              <a:cxnLst/>
              <a:rect l="l" t="t" r="r" b="b"/>
              <a:pathLst>
                <a:path w="112194" h="60520" fill="none" extrusionOk="0">
                  <a:moveTo>
                    <a:pt x="102537" y="43494"/>
                  </a:moveTo>
                  <a:cubicBezTo>
                    <a:pt x="94977" y="60520"/>
                    <a:pt x="63092" y="56460"/>
                    <a:pt x="45149" y="52757"/>
                  </a:cubicBezTo>
                  <a:cubicBezTo>
                    <a:pt x="27206" y="49066"/>
                    <a:pt x="1" y="43363"/>
                    <a:pt x="4275" y="25289"/>
                  </a:cubicBezTo>
                  <a:cubicBezTo>
                    <a:pt x="8549" y="7216"/>
                    <a:pt x="72391" y="1"/>
                    <a:pt x="90333" y="3692"/>
                  </a:cubicBezTo>
                  <a:cubicBezTo>
                    <a:pt x="108276" y="7394"/>
                    <a:pt x="112193" y="21956"/>
                    <a:pt x="102537" y="43494"/>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93;p60"/>
            <p:cNvSpPr/>
            <p:nvPr/>
          </p:nvSpPr>
          <p:spPr>
            <a:xfrm rot="5400000">
              <a:off x="1090750" y="2111950"/>
              <a:ext cx="2745025" cy="1494250"/>
            </a:xfrm>
            <a:custGeom>
              <a:avLst/>
              <a:gdLst/>
              <a:ahLst/>
              <a:cxnLst/>
              <a:rect l="l" t="t" r="r" b="b"/>
              <a:pathLst>
                <a:path w="109801" h="59770" fill="none" extrusionOk="0">
                  <a:moveTo>
                    <a:pt x="100442" y="42946"/>
                  </a:moveTo>
                  <a:cubicBezTo>
                    <a:pt x="93013" y="59769"/>
                    <a:pt x="61913" y="56162"/>
                    <a:pt x="44197" y="52519"/>
                  </a:cubicBezTo>
                  <a:cubicBezTo>
                    <a:pt x="26469" y="48863"/>
                    <a:pt x="1" y="42934"/>
                    <a:pt x="4228" y="25087"/>
                  </a:cubicBezTo>
                  <a:cubicBezTo>
                    <a:pt x="8443" y="7239"/>
                    <a:pt x="70355" y="0"/>
                    <a:pt x="88083" y="3655"/>
                  </a:cubicBezTo>
                  <a:cubicBezTo>
                    <a:pt x="105800" y="7299"/>
                    <a:pt x="109800" y="21753"/>
                    <a:pt x="100442" y="42946"/>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94;p60"/>
            <p:cNvSpPr/>
            <p:nvPr/>
          </p:nvSpPr>
          <p:spPr>
            <a:xfrm rot="5400000">
              <a:off x="1124700" y="2116125"/>
              <a:ext cx="2686075" cy="1475800"/>
            </a:xfrm>
            <a:custGeom>
              <a:avLst/>
              <a:gdLst/>
              <a:ahLst/>
              <a:cxnLst/>
              <a:rect l="l" t="t" r="r" b="b"/>
              <a:pathLst>
                <a:path w="107443" h="59032" fill="none" extrusionOk="0">
                  <a:moveTo>
                    <a:pt x="98346" y="42399"/>
                  </a:moveTo>
                  <a:cubicBezTo>
                    <a:pt x="91083" y="59032"/>
                    <a:pt x="60734" y="55865"/>
                    <a:pt x="43232" y="52257"/>
                  </a:cubicBezTo>
                  <a:cubicBezTo>
                    <a:pt x="25730" y="48650"/>
                    <a:pt x="0" y="42494"/>
                    <a:pt x="4167" y="24873"/>
                  </a:cubicBezTo>
                  <a:cubicBezTo>
                    <a:pt x="8335" y="7252"/>
                    <a:pt x="68330" y="1"/>
                    <a:pt x="85832" y="3596"/>
                  </a:cubicBezTo>
                  <a:cubicBezTo>
                    <a:pt x="103323" y="7204"/>
                    <a:pt x="107442" y="21539"/>
                    <a:pt x="98346" y="42399"/>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95;p60"/>
            <p:cNvSpPr/>
            <p:nvPr/>
          </p:nvSpPr>
          <p:spPr>
            <a:xfrm rot="5400000">
              <a:off x="1158763" y="2120138"/>
              <a:ext cx="2627450" cy="1457350"/>
            </a:xfrm>
            <a:custGeom>
              <a:avLst/>
              <a:gdLst/>
              <a:ahLst/>
              <a:cxnLst/>
              <a:rect l="l" t="t" r="r" b="b"/>
              <a:pathLst>
                <a:path w="105098" h="58294" fill="none" extrusionOk="0">
                  <a:moveTo>
                    <a:pt x="96263" y="41851"/>
                  </a:moveTo>
                  <a:cubicBezTo>
                    <a:pt x="89179" y="58293"/>
                    <a:pt x="59556" y="55579"/>
                    <a:pt x="42280" y="52019"/>
                  </a:cubicBezTo>
                  <a:cubicBezTo>
                    <a:pt x="25016" y="48459"/>
                    <a:pt x="1" y="42077"/>
                    <a:pt x="4120" y="24682"/>
                  </a:cubicBezTo>
                  <a:cubicBezTo>
                    <a:pt x="8240" y="7275"/>
                    <a:pt x="66307" y="0"/>
                    <a:pt x="83583" y="3560"/>
                  </a:cubicBezTo>
                  <a:cubicBezTo>
                    <a:pt x="100859" y="7120"/>
                    <a:pt x="105097" y="21348"/>
                    <a:pt x="96263" y="41851"/>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96;p60"/>
            <p:cNvSpPr/>
            <p:nvPr/>
          </p:nvSpPr>
          <p:spPr>
            <a:xfrm rot="5400000">
              <a:off x="1192713" y="2124313"/>
              <a:ext cx="2568500" cy="1438900"/>
            </a:xfrm>
            <a:custGeom>
              <a:avLst/>
              <a:gdLst/>
              <a:ahLst/>
              <a:cxnLst/>
              <a:rect l="l" t="t" r="r" b="b"/>
              <a:pathLst>
                <a:path w="102740" h="57556" fill="none" extrusionOk="0">
                  <a:moveTo>
                    <a:pt x="94167" y="41292"/>
                  </a:moveTo>
                  <a:cubicBezTo>
                    <a:pt x="87249" y="57555"/>
                    <a:pt x="58376" y="55269"/>
                    <a:pt x="41327" y="51757"/>
                  </a:cubicBezTo>
                  <a:cubicBezTo>
                    <a:pt x="24265" y="48245"/>
                    <a:pt x="0" y="41637"/>
                    <a:pt x="4060" y="24468"/>
                  </a:cubicBezTo>
                  <a:cubicBezTo>
                    <a:pt x="8132" y="7287"/>
                    <a:pt x="64282" y="1"/>
                    <a:pt x="81332" y="3501"/>
                  </a:cubicBezTo>
                  <a:cubicBezTo>
                    <a:pt x="98381" y="7014"/>
                    <a:pt x="102739" y="21146"/>
                    <a:pt x="94167" y="41292"/>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97;p60"/>
            <p:cNvSpPr/>
            <p:nvPr/>
          </p:nvSpPr>
          <p:spPr>
            <a:xfrm rot="5400000">
              <a:off x="1226650" y="2128475"/>
              <a:ext cx="2509850" cy="1420725"/>
            </a:xfrm>
            <a:custGeom>
              <a:avLst/>
              <a:gdLst/>
              <a:ahLst/>
              <a:cxnLst/>
              <a:rect l="l" t="t" r="r" b="b"/>
              <a:pathLst>
                <a:path w="100394" h="56829" fill="none" extrusionOk="0">
                  <a:moveTo>
                    <a:pt x="92071" y="40755"/>
                  </a:moveTo>
                  <a:cubicBezTo>
                    <a:pt x="85321" y="56829"/>
                    <a:pt x="57186" y="54983"/>
                    <a:pt x="40363" y="51507"/>
                  </a:cubicBezTo>
                  <a:cubicBezTo>
                    <a:pt x="23527" y="48042"/>
                    <a:pt x="0" y="41220"/>
                    <a:pt x="4001" y="24265"/>
                  </a:cubicBezTo>
                  <a:cubicBezTo>
                    <a:pt x="8013" y="7323"/>
                    <a:pt x="62246" y="0"/>
                    <a:pt x="79082" y="3465"/>
                  </a:cubicBezTo>
                  <a:cubicBezTo>
                    <a:pt x="95905" y="6930"/>
                    <a:pt x="100394" y="20943"/>
                    <a:pt x="92071" y="40755"/>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98;p60"/>
            <p:cNvSpPr/>
            <p:nvPr/>
          </p:nvSpPr>
          <p:spPr>
            <a:xfrm rot="5400000">
              <a:off x="1260575" y="2132625"/>
              <a:ext cx="2451225" cy="1402000"/>
            </a:xfrm>
            <a:custGeom>
              <a:avLst/>
              <a:gdLst/>
              <a:ahLst/>
              <a:cxnLst/>
              <a:rect l="l" t="t" r="r" b="b"/>
              <a:pathLst>
                <a:path w="98049" h="56080" fill="none" extrusionOk="0">
                  <a:moveTo>
                    <a:pt x="89988" y="40196"/>
                  </a:moveTo>
                  <a:cubicBezTo>
                    <a:pt x="83404" y="56079"/>
                    <a:pt x="56020" y="54674"/>
                    <a:pt x="39410" y="51257"/>
                  </a:cubicBezTo>
                  <a:cubicBezTo>
                    <a:pt x="22801" y="47828"/>
                    <a:pt x="1" y="40792"/>
                    <a:pt x="3966" y="24063"/>
                  </a:cubicBezTo>
                  <a:cubicBezTo>
                    <a:pt x="7918" y="7335"/>
                    <a:pt x="60234" y="1"/>
                    <a:pt x="76844" y="3418"/>
                  </a:cubicBezTo>
                  <a:cubicBezTo>
                    <a:pt x="93441" y="6835"/>
                    <a:pt x="98049" y="20742"/>
                    <a:pt x="89988" y="40196"/>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99;p60"/>
            <p:cNvSpPr/>
            <p:nvPr/>
          </p:nvSpPr>
          <p:spPr>
            <a:xfrm rot="5400000">
              <a:off x="1294513" y="2136813"/>
              <a:ext cx="2392575" cy="1383825"/>
            </a:xfrm>
            <a:custGeom>
              <a:avLst/>
              <a:gdLst/>
              <a:ahLst/>
              <a:cxnLst/>
              <a:rect l="l" t="t" r="r" b="b"/>
              <a:pathLst>
                <a:path w="95703" h="55353" fill="none" extrusionOk="0">
                  <a:moveTo>
                    <a:pt x="87892" y="39660"/>
                  </a:moveTo>
                  <a:cubicBezTo>
                    <a:pt x="81486" y="55353"/>
                    <a:pt x="54840" y="54388"/>
                    <a:pt x="38457" y="51007"/>
                  </a:cubicBezTo>
                  <a:cubicBezTo>
                    <a:pt x="22062" y="47637"/>
                    <a:pt x="0" y="40363"/>
                    <a:pt x="3905" y="23861"/>
                  </a:cubicBezTo>
                  <a:cubicBezTo>
                    <a:pt x="7811" y="7359"/>
                    <a:pt x="58198" y="0"/>
                    <a:pt x="74593" y="3382"/>
                  </a:cubicBezTo>
                  <a:cubicBezTo>
                    <a:pt x="90976" y="6751"/>
                    <a:pt x="95702" y="20551"/>
                    <a:pt x="87892" y="39660"/>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00;p60"/>
            <p:cNvSpPr/>
            <p:nvPr/>
          </p:nvSpPr>
          <p:spPr>
            <a:xfrm rot="5400000">
              <a:off x="1328588" y="2140838"/>
              <a:ext cx="2333650" cy="1365650"/>
            </a:xfrm>
            <a:custGeom>
              <a:avLst/>
              <a:gdLst/>
              <a:ahLst/>
              <a:cxnLst/>
              <a:rect l="l" t="t" r="r" b="b"/>
              <a:pathLst>
                <a:path w="93346" h="54626" fill="none" extrusionOk="0">
                  <a:moveTo>
                    <a:pt x="85797" y="39112"/>
                  </a:moveTo>
                  <a:cubicBezTo>
                    <a:pt x="79558" y="54626"/>
                    <a:pt x="53662" y="54090"/>
                    <a:pt x="37493" y="50768"/>
                  </a:cubicBezTo>
                  <a:cubicBezTo>
                    <a:pt x="21324" y="47434"/>
                    <a:pt x="0" y="39934"/>
                    <a:pt x="3846" y="23658"/>
                  </a:cubicBezTo>
                  <a:cubicBezTo>
                    <a:pt x="7704" y="7382"/>
                    <a:pt x="56174" y="0"/>
                    <a:pt x="72331" y="3334"/>
                  </a:cubicBezTo>
                  <a:cubicBezTo>
                    <a:pt x="88500" y="6668"/>
                    <a:pt x="93345" y="20360"/>
                    <a:pt x="85797" y="39112"/>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01;p60"/>
            <p:cNvSpPr/>
            <p:nvPr/>
          </p:nvSpPr>
          <p:spPr>
            <a:xfrm rot="5400000">
              <a:off x="1362513" y="2145288"/>
              <a:ext cx="2275025" cy="1346925"/>
            </a:xfrm>
            <a:custGeom>
              <a:avLst/>
              <a:gdLst/>
              <a:ahLst/>
              <a:cxnLst/>
              <a:rect l="l" t="t" r="r" b="b"/>
              <a:pathLst>
                <a:path w="91001" h="53877" fill="none" extrusionOk="0">
                  <a:moveTo>
                    <a:pt x="83702" y="38553"/>
                  </a:moveTo>
                  <a:cubicBezTo>
                    <a:pt x="77641" y="53876"/>
                    <a:pt x="52472" y="53793"/>
                    <a:pt x="36529" y="50507"/>
                  </a:cubicBezTo>
                  <a:cubicBezTo>
                    <a:pt x="20587" y="47221"/>
                    <a:pt x="1" y="39505"/>
                    <a:pt x="3799" y="23456"/>
                  </a:cubicBezTo>
                  <a:cubicBezTo>
                    <a:pt x="7597" y="7394"/>
                    <a:pt x="54138" y="1"/>
                    <a:pt x="70081" y="3287"/>
                  </a:cubicBezTo>
                  <a:cubicBezTo>
                    <a:pt x="86023" y="6573"/>
                    <a:pt x="91000" y="20158"/>
                    <a:pt x="83702" y="38553"/>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02;p60"/>
            <p:cNvSpPr/>
            <p:nvPr/>
          </p:nvSpPr>
          <p:spPr>
            <a:xfrm rot="5400000">
              <a:off x="1392150" y="2144850"/>
              <a:ext cx="2216350" cy="1337375"/>
            </a:xfrm>
            <a:custGeom>
              <a:avLst/>
              <a:gdLst/>
              <a:ahLst/>
              <a:cxnLst/>
              <a:rect l="l" t="t" r="r" b="b"/>
              <a:pathLst>
                <a:path w="88654" h="53495" fill="none" extrusionOk="0">
                  <a:moveTo>
                    <a:pt x="81629" y="38017"/>
                  </a:moveTo>
                  <a:cubicBezTo>
                    <a:pt x="75724" y="53150"/>
                    <a:pt x="51304" y="53495"/>
                    <a:pt x="35588" y="50256"/>
                  </a:cubicBezTo>
                  <a:cubicBezTo>
                    <a:pt x="19872" y="47018"/>
                    <a:pt x="0" y="39076"/>
                    <a:pt x="3751" y="23253"/>
                  </a:cubicBezTo>
                  <a:cubicBezTo>
                    <a:pt x="7501" y="7418"/>
                    <a:pt x="52126" y="0"/>
                    <a:pt x="67842" y="3239"/>
                  </a:cubicBezTo>
                  <a:cubicBezTo>
                    <a:pt x="83558" y="6477"/>
                    <a:pt x="88654" y="19967"/>
                    <a:pt x="81629" y="38017"/>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03;p60"/>
            <p:cNvSpPr/>
            <p:nvPr/>
          </p:nvSpPr>
          <p:spPr>
            <a:xfrm rot="5400000">
              <a:off x="1420425" y="2143650"/>
              <a:ext cx="2157725" cy="1329950"/>
            </a:xfrm>
            <a:custGeom>
              <a:avLst/>
              <a:gdLst/>
              <a:ahLst/>
              <a:cxnLst/>
              <a:rect l="l" t="t" r="r" b="b"/>
              <a:pathLst>
                <a:path w="86309" h="53198" fill="none" extrusionOk="0">
                  <a:moveTo>
                    <a:pt x="79534" y="37458"/>
                  </a:moveTo>
                  <a:cubicBezTo>
                    <a:pt x="73795" y="52412"/>
                    <a:pt x="50114" y="53198"/>
                    <a:pt x="34624" y="50007"/>
                  </a:cubicBezTo>
                  <a:cubicBezTo>
                    <a:pt x="19122" y="46816"/>
                    <a:pt x="0" y="38648"/>
                    <a:pt x="3691" y="23039"/>
                  </a:cubicBezTo>
                  <a:cubicBezTo>
                    <a:pt x="7382" y="7430"/>
                    <a:pt x="50090" y="1"/>
                    <a:pt x="65592" y="3192"/>
                  </a:cubicBezTo>
                  <a:cubicBezTo>
                    <a:pt x="81094" y="6382"/>
                    <a:pt x="86309" y="19765"/>
                    <a:pt x="79534" y="37458"/>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04;p60"/>
            <p:cNvSpPr/>
            <p:nvPr/>
          </p:nvSpPr>
          <p:spPr>
            <a:xfrm rot="5400000">
              <a:off x="1448988" y="2142463"/>
              <a:ext cx="2099100" cy="1322500"/>
            </a:xfrm>
            <a:custGeom>
              <a:avLst/>
              <a:gdLst/>
              <a:ahLst/>
              <a:cxnLst/>
              <a:rect l="l" t="t" r="r" b="b"/>
              <a:pathLst>
                <a:path w="83964" h="52900" fill="none" extrusionOk="0">
                  <a:moveTo>
                    <a:pt x="77439" y="36910"/>
                  </a:moveTo>
                  <a:cubicBezTo>
                    <a:pt x="71879" y="51685"/>
                    <a:pt x="48935" y="52900"/>
                    <a:pt x="33660" y="49756"/>
                  </a:cubicBezTo>
                  <a:cubicBezTo>
                    <a:pt x="18396" y="46613"/>
                    <a:pt x="1" y="38219"/>
                    <a:pt x="3644" y="22836"/>
                  </a:cubicBezTo>
                  <a:cubicBezTo>
                    <a:pt x="7275" y="7454"/>
                    <a:pt x="48066" y="0"/>
                    <a:pt x="63342" y="3155"/>
                  </a:cubicBezTo>
                  <a:cubicBezTo>
                    <a:pt x="78618" y="6299"/>
                    <a:pt x="83964" y="19574"/>
                    <a:pt x="77439" y="36910"/>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05;p60"/>
            <p:cNvSpPr/>
            <p:nvPr/>
          </p:nvSpPr>
          <p:spPr>
            <a:xfrm rot="5400000">
              <a:off x="1477275" y="2141275"/>
              <a:ext cx="2040450" cy="1315075"/>
            </a:xfrm>
            <a:custGeom>
              <a:avLst/>
              <a:gdLst/>
              <a:ahLst/>
              <a:cxnLst/>
              <a:rect l="l" t="t" r="r" b="b"/>
              <a:pathLst>
                <a:path w="81618" h="52603" fill="none" extrusionOk="0">
                  <a:moveTo>
                    <a:pt x="75343" y="36362"/>
                  </a:moveTo>
                  <a:cubicBezTo>
                    <a:pt x="69961" y="50948"/>
                    <a:pt x="47756" y="52602"/>
                    <a:pt x="32706" y="49507"/>
                  </a:cubicBezTo>
                  <a:cubicBezTo>
                    <a:pt x="17657" y="46399"/>
                    <a:pt x="0" y="37791"/>
                    <a:pt x="3584" y="22634"/>
                  </a:cubicBezTo>
                  <a:cubicBezTo>
                    <a:pt x="7168" y="7478"/>
                    <a:pt x="46041" y="1"/>
                    <a:pt x="61091" y="3096"/>
                  </a:cubicBezTo>
                  <a:cubicBezTo>
                    <a:pt x="76140" y="6204"/>
                    <a:pt x="81617" y="19372"/>
                    <a:pt x="75343" y="36362"/>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706;p60"/>
            <p:cNvSpPr/>
            <p:nvPr/>
          </p:nvSpPr>
          <p:spPr>
            <a:xfrm rot="5400000">
              <a:off x="1505688" y="2139638"/>
              <a:ext cx="1981825" cy="1307925"/>
            </a:xfrm>
            <a:custGeom>
              <a:avLst/>
              <a:gdLst/>
              <a:ahLst/>
              <a:cxnLst/>
              <a:rect l="l" t="t" r="r" b="b"/>
              <a:pathLst>
                <a:path w="79273" h="52317" fill="none" extrusionOk="0">
                  <a:moveTo>
                    <a:pt x="73260" y="35814"/>
                  </a:moveTo>
                  <a:cubicBezTo>
                    <a:pt x="68045" y="50209"/>
                    <a:pt x="46578" y="52316"/>
                    <a:pt x="31754" y="49256"/>
                  </a:cubicBezTo>
                  <a:cubicBezTo>
                    <a:pt x="16931" y="46197"/>
                    <a:pt x="0" y="37362"/>
                    <a:pt x="3537" y="22432"/>
                  </a:cubicBezTo>
                  <a:cubicBezTo>
                    <a:pt x="7073" y="7501"/>
                    <a:pt x="44018" y="0"/>
                    <a:pt x="58841" y="3060"/>
                  </a:cubicBezTo>
                  <a:cubicBezTo>
                    <a:pt x="73676" y="6108"/>
                    <a:pt x="79272" y="19181"/>
                    <a:pt x="73260" y="35814"/>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707;p60"/>
            <p:cNvSpPr/>
            <p:nvPr/>
          </p:nvSpPr>
          <p:spPr>
            <a:xfrm rot="5400000">
              <a:off x="1534125" y="2138575"/>
              <a:ext cx="1923175" cy="1300200"/>
            </a:xfrm>
            <a:custGeom>
              <a:avLst/>
              <a:gdLst/>
              <a:ahLst/>
              <a:cxnLst/>
              <a:rect l="l" t="t" r="r" b="b"/>
              <a:pathLst>
                <a:path w="76927" h="52008" fill="none" extrusionOk="0">
                  <a:moveTo>
                    <a:pt x="71164" y="35267"/>
                  </a:moveTo>
                  <a:cubicBezTo>
                    <a:pt x="66128" y="49471"/>
                    <a:pt x="45399" y="52007"/>
                    <a:pt x="30790" y="48995"/>
                  </a:cubicBezTo>
                  <a:cubicBezTo>
                    <a:pt x="16193" y="45995"/>
                    <a:pt x="1" y="36934"/>
                    <a:pt x="3477" y="22218"/>
                  </a:cubicBezTo>
                  <a:cubicBezTo>
                    <a:pt x="6966" y="7514"/>
                    <a:pt x="41994" y="1"/>
                    <a:pt x="56591" y="3001"/>
                  </a:cubicBezTo>
                  <a:cubicBezTo>
                    <a:pt x="71200" y="6013"/>
                    <a:pt x="76927" y="18979"/>
                    <a:pt x="71164" y="35267"/>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708;p60"/>
            <p:cNvSpPr/>
            <p:nvPr/>
          </p:nvSpPr>
          <p:spPr>
            <a:xfrm rot="5400000">
              <a:off x="1562550" y="2137250"/>
              <a:ext cx="1864525" cy="1293050"/>
            </a:xfrm>
            <a:custGeom>
              <a:avLst/>
              <a:gdLst/>
              <a:ahLst/>
              <a:cxnLst/>
              <a:rect l="l" t="t" r="r" b="b"/>
              <a:pathLst>
                <a:path w="74581" h="51722" fill="none" extrusionOk="0">
                  <a:moveTo>
                    <a:pt x="69068" y="34719"/>
                  </a:moveTo>
                  <a:cubicBezTo>
                    <a:pt x="64210" y="48745"/>
                    <a:pt x="44220" y="51721"/>
                    <a:pt x="29837" y="48756"/>
                  </a:cubicBezTo>
                  <a:cubicBezTo>
                    <a:pt x="15454" y="45792"/>
                    <a:pt x="0" y="36505"/>
                    <a:pt x="3429" y="22027"/>
                  </a:cubicBezTo>
                  <a:cubicBezTo>
                    <a:pt x="6858" y="7537"/>
                    <a:pt x="39957" y="0"/>
                    <a:pt x="54340" y="2965"/>
                  </a:cubicBezTo>
                  <a:cubicBezTo>
                    <a:pt x="68723" y="5930"/>
                    <a:pt x="74581" y="18788"/>
                    <a:pt x="69068" y="34719"/>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709;p60"/>
            <p:cNvSpPr/>
            <p:nvPr/>
          </p:nvSpPr>
          <p:spPr>
            <a:xfrm rot="5400000">
              <a:off x="1590675" y="2136200"/>
              <a:ext cx="1806500" cy="1285325"/>
            </a:xfrm>
            <a:custGeom>
              <a:avLst/>
              <a:gdLst/>
              <a:ahLst/>
              <a:cxnLst/>
              <a:rect l="l" t="t" r="r" b="b"/>
              <a:pathLst>
                <a:path w="72260" h="51413" fill="none" extrusionOk="0">
                  <a:moveTo>
                    <a:pt x="66985" y="34160"/>
                  </a:moveTo>
                  <a:cubicBezTo>
                    <a:pt x="62306" y="48007"/>
                    <a:pt x="43042" y="51412"/>
                    <a:pt x="28885" y="48495"/>
                  </a:cubicBezTo>
                  <a:cubicBezTo>
                    <a:pt x="14728" y="45578"/>
                    <a:pt x="0" y="36077"/>
                    <a:pt x="3382" y="21813"/>
                  </a:cubicBezTo>
                  <a:cubicBezTo>
                    <a:pt x="6751" y="7549"/>
                    <a:pt x="37946" y="1"/>
                    <a:pt x="52102" y="2918"/>
                  </a:cubicBezTo>
                  <a:cubicBezTo>
                    <a:pt x="66259" y="5835"/>
                    <a:pt x="72259" y="18587"/>
                    <a:pt x="66985" y="34160"/>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710;p60"/>
            <p:cNvSpPr/>
            <p:nvPr/>
          </p:nvSpPr>
          <p:spPr>
            <a:xfrm rot="5400000">
              <a:off x="1619100" y="2134875"/>
              <a:ext cx="1747875" cy="1278150"/>
            </a:xfrm>
            <a:custGeom>
              <a:avLst/>
              <a:gdLst/>
              <a:ahLst/>
              <a:cxnLst/>
              <a:rect l="l" t="t" r="r" b="b"/>
              <a:pathLst>
                <a:path w="69915" h="51126" fill="none" extrusionOk="0">
                  <a:moveTo>
                    <a:pt x="64890" y="33624"/>
                  </a:moveTo>
                  <a:cubicBezTo>
                    <a:pt x="60389" y="47280"/>
                    <a:pt x="41863" y="51126"/>
                    <a:pt x="27921" y="48256"/>
                  </a:cubicBezTo>
                  <a:cubicBezTo>
                    <a:pt x="13991" y="45375"/>
                    <a:pt x="1" y="35648"/>
                    <a:pt x="3323" y="21610"/>
                  </a:cubicBezTo>
                  <a:cubicBezTo>
                    <a:pt x="6644" y="7573"/>
                    <a:pt x="35910" y="1"/>
                    <a:pt x="49852" y="2870"/>
                  </a:cubicBezTo>
                  <a:cubicBezTo>
                    <a:pt x="63794" y="5751"/>
                    <a:pt x="69914" y="18396"/>
                    <a:pt x="64890" y="33624"/>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711;p60"/>
            <p:cNvSpPr/>
            <p:nvPr/>
          </p:nvSpPr>
          <p:spPr>
            <a:xfrm rot="5400000">
              <a:off x="1647525" y="2133850"/>
              <a:ext cx="1689225" cy="1270400"/>
            </a:xfrm>
            <a:custGeom>
              <a:avLst/>
              <a:gdLst/>
              <a:ahLst/>
              <a:cxnLst/>
              <a:rect l="l" t="t" r="r" b="b"/>
              <a:pathLst>
                <a:path w="67569" h="50816" fill="none" extrusionOk="0">
                  <a:moveTo>
                    <a:pt x="62794" y="33064"/>
                  </a:moveTo>
                  <a:cubicBezTo>
                    <a:pt x="58472" y="46541"/>
                    <a:pt x="40684" y="50816"/>
                    <a:pt x="26968" y="47994"/>
                  </a:cubicBezTo>
                  <a:cubicBezTo>
                    <a:pt x="13252" y="45172"/>
                    <a:pt x="0" y="35219"/>
                    <a:pt x="3274" y="21407"/>
                  </a:cubicBezTo>
                  <a:cubicBezTo>
                    <a:pt x="6537" y="7584"/>
                    <a:pt x="33885" y="0"/>
                    <a:pt x="47601" y="2822"/>
                  </a:cubicBezTo>
                  <a:cubicBezTo>
                    <a:pt x="61317" y="5644"/>
                    <a:pt x="67568" y="18193"/>
                    <a:pt x="62794" y="33064"/>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712;p60"/>
            <p:cNvSpPr/>
            <p:nvPr/>
          </p:nvSpPr>
          <p:spPr>
            <a:xfrm rot="5400000">
              <a:off x="1675963" y="2132488"/>
              <a:ext cx="1630575" cy="1263275"/>
            </a:xfrm>
            <a:custGeom>
              <a:avLst/>
              <a:gdLst/>
              <a:ahLst/>
              <a:cxnLst/>
              <a:rect l="l" t="t" r="r" b="b"/>
              <a:pathLst>
                <a:path w="65223" h="50531" fill="none" extrusionOk="0">
                  <a:moveTo>
                    <a:pt x="60698" y="32517"/>
                  </a:moveTo>
                  <a:cubicBezTo>
                    <a:pt x="56555" y="45816"/>
                    <a:pt x="39493" y="50531"/>
                    <a:pt x="26004" y="47745"/>
                  </a:cubicBezTo>
                  <a:cubicBezTo>
                    <a:pt x="12502" y="44970"/>
                    <a:pt x="0" y="34791"/>
                    <a:pt x="3215" y="21206"/>
                  </a:cubicBezTo>
                  <a:cubicBezTo>
                    <a:pt x="6430" y="7609"/>
                    <a:pt x="31850" y="1"/>
                    <a:pt x="45339" y="2775"/>
                  </a:cubicBezTo>
                  <a:cubicBezTo>
                    <a:pt x="58841" y="5561"/>
                    <a:pt x="65223" y="18003"/>
                    <a:pt x="60698" y="32517"/>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713;p60"/>
            <p:cNvSpPr/>
            <p:nvPr/>
          </p:nvSpPr>
          <p:spPr>
            <a:xfrm rot="5400000">
              <a:off x="1704075" y="2131450"/>
              <a:ext cx="1572550" cy="1255525"/>
            </a:xfrm>
            <a:custGeom>
              <a:avLst/>
              <a:gdLst/>
              <a:ahLst/>
              <a:cxnLst/>
              <a:rect l="l" t="t" r="r" b="b"/>
              <a:pathLst>
                <a:path w="62902" h="50221" fill="none" extrusionOk="0">
                  <a:moveTo>
                    <a:pt x="58615" y="31968"/>
                  </a:moveTo>
                  <a:cubicBezTo>
                    <a:pt x="54650" y="45077"/>
                    <a:pt x="38327" y="50221"/>
                    <a:pt x="25052" y="47494"/>
                  </a:cubicBezTo>
                  <a:cubicBezTo>
                    <a:pt x="11788" y="44756"/>
                    <a:pt x="1" y="34362"/>
                    <a:pt x="3168" y="20991"/>
                  </a:cubicBezTo>
                  <a:cubicBezTo>
                    <a:pt x="6335" y="7632"/>
                    <a:pt x="29838" y="0"/>
                    <a:pt x="43101" y="2727"/>
                  </a:cubicBezTo>
                  <a:cubicBezTo>
                    <a:pt x="56377" y="5465"/>
                    <a:pt x="62902" y="17812"/>
                    <a:pt x="58615" y="31968"/>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714;p60"/>
            <p:cNvSpPr/>
            <p:nvPr/>
          </p:nvSpPr>
          <p:spPr>
            <a:xfrm rot="5400000">
              <a:off x="1732363" y="2130263"/>
              <a:ext cx="1514200" cy="1248400"/>
            </a:xfrm>
            <a:custGeom>
              <a:avLst/>
              <a:gdLst/>
              <a:ahLst/>
              <a:cxnLst/>
              <a:rect l="l" t="t" r="r" b="b"/>
              <a:pathLst>
                <a:path w="60568" h="49936" fill="none" extrusionOk="0">
                  <a:moveTo>
                    <a:pt x="56531" y="31421"/>
                  </a:moveTo>
                  <a:cubicBezTo>
                    <a:pt x="52745" y="44351"/>
                    <a:pt x="37148" y="49935"/>
                    <a:pt x="24098" y="47245"/>
                  </a:cubicBezTo>
                  <a:cubicBezTo>
                    <a:pt x="11049" y="44554"/>
                    <a:pt x="0" y="33933"/>
                    <a:pt x="3108" y="20801"/>
                  </a:cubicBezTo>
                  <a:cubicBezTo>
                    <a:pt x="6227" y="7656"/>
                    <a:pt x="27801" y="1"/>
                    <a:pt x="40850" y="2692"/>
                  </a:cubicBezTo>
                  <a:cubicBezTo>
                    <a:pt x="53900" y="5382"/>
                    <a:pt x="60567" y="17622"/>
                    <a:pt x="56531" y="31421"/>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715;p60"/>
            <p:cNvSpPr/>
            <p:nvPr/>
          </p:nvSpPr>
          <p:spPr>
            <a:xfrm rot="5400000">
              <a:off x="1760638" y="2129063"/>
              <a:ext cx="1455550" cy="1240950"/>
            </a:xfrm>
            <a:custGeom>
              <a:avLst/>
              <a:gdLst/>
              <a:ahLst/>
              <a:cxnLst/>
              <a:rect l="l" t="t" r="r" b="b"/>
              <a:pathLst>
                <a:path w="58222" h="49638" fill="none" extrusionOk="0">
                  <a:moveTo>
                    <a:pt x="54436" y="30873"/>
                  </a:moveTo>
                  <a:cubicBezTo>
                    <a:pt x="50828" y="43613"/>
                    <a:pt x="35957" y="49637"/>
                    <a:pt x="23134" y="46994"/>
                  </a:cubicBezTo>
                  <a:cubicBezTo>
                    <a:pt x="10299" y="44351"/>
                    <a:pt x="0" y="33504"/>
                    <a:pt x="3060" y="20586"/>
                  </a:cubicBezTo>
                  <a:cubicBezTo>
                    <a:pt x="6108" y="7668"/>
                    <a:pt x="25777" y="0"/>
                    <a:pt x="38600" y="2643"/>
                  </a:cubicBezTo>
                  <a:cubicBezTo>
                    <a:pt x="51424" y="5275"/>
                    <a:pt x="58222" y="17419"/>
                    <a:pt x="54436" y="30873"/>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716;p60"/>
            <p:cNvSpPr/>
            <p:nvPr/>
          </p:nvSpPr>
          <p:spPr>
            <a:xfrm rot="5400000">
              <a:off x="1789063" y="2128013"/>
              <a:ext cx="1397225" cy="1233525"/>
            </a:xfrm>
            <a:custGeom>
              <a:avLst/>
              <a:gdLst/>
              <a:ahLst/>
              <a:cxnLst/>
              <a:rect l="l" t="t" r="r" b="b"/>
              <a:pathLst>
                <a:path w="55889" h="49341" fill="none" extrusionOk="0">
                  <a:moveTo>
                    <a:pt x="52341" y="30326"/>
                  </a:moveTo>
                  <a:cubicBezTo>
                    <a:pt x="48924" y="42887"/>
                    <a:pt x="34779" y="49340"/>
                    <a:pt x="22170" y="46745"/>
                  </a:cubicBezTo>
                  <a:cubicBezTo>
                    <a:pt x="9573" y="44149"/>
                    <a:pt x="1" y="33076"/>
                    <a:pt x="3001" y="20384"/>
                  </a:cubicBezTo>
                  <a:cubicBezTo>
                    <a:pt x="6001" y="7692"/>
                    <a:pt x="23742" y="1"/>
                    <a:pt x="36351" y="2596"/>
                  </a:cubicBezTo>
                  <a:cubicBezTo>
                    <a:pt x="48947" y="5192"/>
                    <a:pt x="55889" y="17229"/>
                    <a:pt x="52341" y="30326"/>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17;p60"/>
            <p:cNvSpPr/>
            <p:nvPr/>
          </p:nvSpPr>
          <p:spPr>
            <a:xfrm rot="5400000">
              <a:off x="1817038" y="2126838"/>
              <a:ext cx="1339175" cy="1226075"/>
            </a:xfrm>
            <a:custGeom>
              <a:avLst/>
              <a:gdLst/>
              <a:ahLst/>
              <a:cxnLst/>
              <a:rect l="l" t="t" r="r" b="b"/>
              <a:pathLst>
                <a:path w="53567" h="49043" fill="none" extrusionOk="0">
                  <a:moveTo>
                    <a:pt x="50256" y="29766"/>
                  </a:moveTo>
                  <a:cubicBezTo>
                    <a:pt x="47030" y="42148"/>
                    <a:pt x="33600" y="49042"/>
                    <a:pt x="21217" y="46482"/>
                  </a:cubicBezTo>
                  <a:cubicBezTo>
                    <a:pt x="8846" y="43934"/>
                    <a:pt x="0" y="32647"/>
                    <a:pt x="2953" y="20181"/>
                  </a:cubicBezTo>
                  <a:cubicBezTo>
                    <a:pt x="5906" y="7704"/>
                    <a:pt x="21729" y="0"/>
                    <a:pt x="34112" y="2548"/>
                  </a:cubicBezTo>
                  <a:cubicBezTo>
                    <a:pt x="46494" y="5096"/>
                    <a:pt x="53566" y="17038"/>
                    <a:pt x="50256" y="29766"/>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18;p60"/>
            <p:cNvSpPr/>
            <p:nvPr/>
          </p:nvSpPr>
          <p:spPr>
            <a:xfrm rot="5400000">
              <a:off x="1845188" y="2126088"/>
              <a:ext cx="1281425" cy="1218625"/>
            </a:xfrm>
            <a:custGeom>
              <a:avLst/>
              <a:gdLst/>
              <a:ahLst/>
              <a:cxnLst/>
              <a:rect l="l" t="t" r="r" b="b"/>
              <a:pathLst>
                <a:path w="51257" h="48745" fill="none" extrusionOk="0">
                  <a:moveTo>
                    <a:pt x="48161" y="29231"/>
                  </a:moveTo>
                  <a:cubicBezTo>
                    <a:pt x="45137" y="41435"/>
                    <a:pt x="32421" y="48745"/>
                    <a:pt x="20265" y="46245"/>
                  </a:cubicBezTo>
                  <a:cubicBezTo>
                    <a:pt x="8109" y="43732"/>
                    <a:pt x="0" y="32219"/>
                    <a:pt x="2894" y="19980"/>
                  </a:cubicBezTo>
                  <a:cubicBezTo>
                    <a:pt x="5799" y="7728"/>
                    <a:pt x="19693" y="1"/>
                    <a:pt x="31850" y="2501"/>
                  </a:cubicBezTo>
                  <a:cubicBezTo>
                    <a:pt x="44018" y="5013"/>
                    <a:pt x="51257" y="16848"/>
                    <a:pt x="48161" y="29231"/>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19;p60"/>
            <p:cNvSpPr/>
            <p:nvPr/>
          </p:nvSpPr>
          <p:spPr>
            <a:xfrm rot="5400000">
              <a:off x="1872563" y="2118063"/>
              <a:ext cx="1224875" cy="1224575"/>
            </a:xfrm>
            <a:custGeom>
              <a:avLst/>
              <a:gdLst/>
              <a:ahLst/>
              <a:cxnLst/>
              <a:rect l="l" t="t" r="r" b="b"/>
              <a:pathLst>
                <a:path w="48995" h="48983" fill="none" extrusionOk="0">
                  <a:moveTo>
                    <a:pt x="40458" y="8525"/>
                  </a:moveTo>
                  <a:cubicBezTo>
                    <a:pt x="48994" y="17062"/>
                    <a:pt x="48768" y="31135"/>
                    <a:pt x="39958" y="39946"/>
                  </a:cubicBezTo>
                  <a:cubicBezTo>
                    <a:pt x="31135" y="48757"/>
                    <a:pt x="17074" y="48983"/>
                    <a:pt x="8537" y="40446"/>
                  </a:cubicBezTo>
                  <a:cubicBezTo>
                    <a:pt x="0" y="31921"/>
                    <a:pt x="226" y="17848"/>
                    <a:pt x="9049" y="9037"/>
                  </a:cubicBezTo>
                  <a:cubicBezTo>
                    <a:pt x="17860" y="227"/>
                    <a:pt x="31921" y="1"/>
                    <a:pt x="40458" y="8525"/>
                  </a:cubicBezTo>
                  <a:close/>
                </a:path>
              </a:pathLst>
            </a:custGeom>
            <a:solidFill>
              <a:schemeClr val="accent4"/>
            </a:solidFill>
            <a:ln w="600" cap="rnd"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TextBox 16"/>
          <p:cNvSpPr txBox="1"/>
          <p:nvPr/>
        </p:nvSpPr>
        <p:spPr>
          <a:xfrm>
            <a:off x="5634086" y="3166625"/>
            <a:ext cx="453970" cy="646331"/>
          </a:xfrm>
          <a:prstGeom prst="rect">
            <a:avLst/>
          </a:prstGeom>
          <a:noFill/>
        </p:spPr>
        <p:txBody>
          <a:bodyPr wrap="none" rtlCol="0">
            <a:spAutoFit/>
          </a:bodyPr>
          <a:lstStyle/>
          <a:p>
            <a:r>
              <a:rPr lang="en-US" sz="3600" dirty="0" smtClean="0">
                <a:solidFill>
                  <a:schemeClr val="bg1"/>
                </a:solidFill>
              </a:rPr>
              <a:t>+</a:t>
            </a:r>
            <a:endParaRPr lang="en-US" sz="3600" dirty="0">
              <a:solidFill>
                <a:schemeClr val="bg1"/>
              </a:solidFill>
            </a:endParaRPr>
          </a:p>
        </p:txBody>
      </p:sp>
      <p:sp>
        <p:nvSpPr>
          <p:cNvPr id="18" name="TextBox 17"/>
          <p:cNvSpPr txBox="1"/>
          <p:nvPr/>
        </p:nvSpPr>
        <p:spPr>
          <a:xfrm>
            <a:off x="6980006" y="3278222"/>
            <a:ext cx="416861" cy="461665"/>
          </a:xfrm>
          <a:prstGeom prst="rect">
            <a:avLst/>
          </a:prstGeom>
          <a:noFill/>
        </p:spPr>
        <p:txBody>
          <a:bodyPr wrap="square" rtlCol="0">
            <a:spAutoFit/>
          </a:bodyPr>
          <a:lstStyle/>
          <a:p>
            <a:r>
              <a:rPr lang="en-US" sz="2400" dirty="0" smtClean="0">
                <a:solidFill>
                  <a:schemeClr val="bg1"/>
                </a:solidFill>
              </a:rPr>
              <a:t>=</a:t>
            </a:r>
            <a:endParaRPr lang="en-US" sz="2400" dirty="0">
              <a:solidFill>
                <a:schemeClr val="bg1"/>
              </a:solidFill>
            </a:endParaRPr>
          </a:p>
        </p:txBody>
      </p:sp>
      <p:grpSp>
        <p:nvGrpSpPr>
          <p:cNvPr id="103" name="Google Shape;654;p60"/>
          <p:cNvGrpSpPr/>
          <p:nvPr/>
        </p:nvGrpSpPr>
        <p:grpSpPr>
          <a:xfrm rot="-2700000">
            <a:off x="7089334" y="2679628"/>
            <a:ext cx="1748107" cy="1720555"/>
            <a:chOff x="4834950" y="1170100"/>
            <a:chExt cx="2852450" cy="3077775"/>
          </a:xfrm>
        </p:grpSpPr>
        <p:sp>
          <p:nvSpPr>
            <p:cNvPr id="104" name="Google Shape;655;p60"/>
            <p:cNvSpPr/>
            <p:nvPr/>
          </p:nvSpPr>
          <p:spPr>
            <a:xfrm>
              <a:off x="4834950" y="1170100"/>
              <a:ext cx="2852450" cy="3077775"/>
            </a:xfrm>
            <a:custGeom>
              <a:avLst/>
              <a:gdLst/>
              <a:ahLst/>
              <a:cxnLst/>
              <a:rect l="l" t="t" r="r" b="b"/>
              <a:pathLst>
                <a:path w="114098" h="123111" fill="none" extrusionOk="0">
                  <a:moveTo>
                    <a:pt x="106978" y="19408"/>
                  </a:moveTo>
                  <a:cubicBezTo>
                    <a:pt x="114098" y="38981"/>
                    <a:pt x="62032" y="100810"/>
                    <a:pt x="45101" y="111955"/>
                  </a:cubicBezTo>
                  <a:cubicBezTo>
                    <a:pt x="28170" y="123111"/>
                    <a:pt x="12740" y="110181"/>
                    <a:pt x="34278" y="80296"/>
                  </a:cubicBezTo>
                  <a:cubicBezTo>
                    <a:pt x="46268" y="63663"/>
                    <a:pt x="0" y="44542"/>
                    <a:pt x="19919" y="47185"/>
                  </a:cubicBezTo>
                  <a:cubicBezTo>
                    <a:pt x="113752" y="59663"/>
                    <a:pt x="99906" y="0"/>
                    <a:pt x="106978" y="19408"/>
                  </a:cubicBezTo>
                  <a:close/>
                </a:path>
              </a:pathLst>
            </a:custGeom>
            <a:noFill/>
            <a:ln w="3875" cap="flat" cmpd="sng">
              <a:solidFill>
                <a:srgbClr val="7F6FE9"/>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656;p60"/>
            <p:cNvSpPr/>
            <p:nvPr/>
          </p:nvSpPr>
          <p:spPr>
            <a:xfrm>
              <a:off x="4869175" y="1199275"/>
              <a:ext cx="2799775" cy="3019450"/>
            </a:xfrm>
            <a:custGeom>
              <a:avLst/>
              <a:gdLst/>
              <a:ahLst/>
              <a:cxnLst/>
              <a:rect l="l" t="t" r="r" b="b"/>
              <a:pathLst>
                <a:path w="111991" h="120778" fill="none" extrusionOk="0">
                  <a:moveTo>
                    <a:pt x="104871" y="19146"/>
                  </a:moveTo>
                  <a:cubicBezTo>
                    <a:pt x="111991" y="38434"/>
                    <a:pt x="61496" y="98751"/>
                    <a:pt x="44768" y="109764"/>
                  </a:cubicBezTo>
                  <a:cubicBezTo>
                    <a:pt x="28040" y="120777"/>
                    <a:pt x="12764" y="108252"/>
                    <a:pt x="33266" y="78879"/>
                  </a:cubicBezTo>
                  <a:cubicBezTo>
                    <a:pt x="44720" y="62472"/>
                    <a:pt x="0" y="43351"/>
                    <a:pt x="19598" y="45792"/>
                  </a:cubicBezTo>
                  <a:cubicBezTo>
                    <a:pt x="110812" y="57150"/>
                    <a:pt x="97822" y="0"/>
                    <a:pt x="104871" y="19146"/>
                  </a:cubicBezTo>
                  <a:close/>
                </a:path>
              </a:pathLst>
            </a:custGeom>
            <a:noFill/>
            <a:ln w="3875" cap="flat" cmpd="sng">
              <a:solidFill>
                <a:srgbClr val="826DE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657;p60"/>
            <p:cNvSpPr/>
            <p:nvPr/>
          </p:nvSpPr>
          <p:spPr>
            <a:xfrm>
              <a:off x="4903100" y="1228450"/>
              <a:ext cx="2747400" cy="2961400"/>
            </a:xfrm>
            <a:custGeom>
              <a:avLst/>
              <a:gdLst/>
              <a:ahLst/>
              <a:cxnLst/>
              <a:rect l="l" t="t" r="r" b="b"/>
              <a:pathLst>
                <a:path w="109896" h="118456" fill="none" extrusionOk="0">
                  <a:moveTo>
                    <a:pt x="102787" y="18883"/>
                  </a:moveTo>
                  <a:cubicBezTo>
                    <a:pt x="109895" y="37898"/>
                    <a:pt x="60985" y="96691"/>
                    <a:pt x="44447" y="107573"/>
                  </a:cubicBezTo>
                  <a:cubicBezTo>
                    <a:pt x="27921" y="118455"/>
                    <a:pt x="12812" y="106323"/>
                    <a:pt x="32279" y="77474"/>
                  </a:cubicBezTo>
                  <a:cubicBezTo>
                    <a:pt x="43197" y="61293"/>
                    <a:pt x="1" y="42160"/>
                    <a:pt x="19301" y="44387"/>
                  </a:cubicBezTo>
                  <a:cubicBezTo>
                    <a:pt x="107883" y="54638"/>
                    <a:pt x="95739" y="0"/>
                    <a:pt x="102787" y="18883"/>
                  </a:cubicBezTo>
                  <a:close/>
                </a:path>
              </a:pathLst>
            </a:custGeom>
            <a:noFill/>
            <a:ln w="3875" cap="flat" cmpd="sng">
              <a:solidFill>
                <a:srgbClr val="846AE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658;p60"/>
            <p:cNvSpPr/>
            <p:nvPr/>
          </p:nvSpPr>
          <p:spPr>
            <a:xfrm>
              <a:off x="4937050" y="1257900"/>
              <a:ext cx="2695000" cy="2903075"/>
            </a:xfrm>
            <a:custGeom>
              <a:avLst/>
              <a:gdLst/>
              <a:ahLst/>
              <a:cxnLst/>
              <a:rect l="l" t="t" r="r" b="b"/>
              <a:pathLst>
                <a:path w="107800" h="116123" fill="none" extrusionOk="0">
                  <a:moveTo>
                    <a:pt x="100703" y="18598"/>
                  </a:moveTo>
                  <a:cubicBezTo>
                    <a:pt x="107799" y="37351"/>
                    <a:pt x="60460" y="94620"/>
                    <a:pt x="44136" y="105371"/>
                  </a:cubicBezTo>
                  <a:cubicBezTo>
                    <a:pt x="27801" y="116122"/>
                    <a:pt x="12859" y="104371"/>
                    <a:pt x="31278" y="76058"/>
                  </a:cubicBezTo>
                  <a:cubicBezTo>
                    <a:pt x="41660" y="60103"/>
                    <a:pt x="0" y="40958"/>
                    <a:pt x="18990" y="42982"/>
                  </a:cubicBezTo>
                  <a:cubicBezTo>
                    <a:pt x="104942" y="52150"/>
                    <a:pt x="93655" y="1"/>
                    <a:pt x="100703" y="18598"/>
                  </a:cubicBezTo>
                  <a:close/>
                </a:path>
              </a:pathLst>
            </a:custGeom>
            <a:noFill/>
            <a:ln w="3875" cap="flat" cmpd="sng">
              <a:solidFill>
                <a:srgbClr val="8668E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659;p60"/>
            <p:cNvSpPr/>
            <p:nvPr/>
          </p:nvSpPr>
          <p:spPr>
            <a:xfrm>
              <a:off x="4970675" y="1287075"/>
              <a:ext cx="2642900" cy="2845025"/>
            </a:xfrm>
            <a:custGeom>
              <a:avLst/>
              <a:gdLst/>
              <a:ahLst/>
              <a:cxnLst/>
              <a:rect l="l" t="t" r="r" b="b"/>
              <a:pathLst>
                <a:path w="105716" h="113801" fill="none" extrusionOk="0">
                  <a:moveTo>
                    <a:pt x="98632" y="18336"/>
                  </a:moveTo>
                  <a:cubicBezTo>
                    <a:pt x="105716" y="36803"/>
                    <a:pt x="59960" y="92560"/>
                    <a:pt x="43827" y="103180"/>
                  </a:cubicBezTo>
                  <a:cubicBezTo>
                    <a:pt x="27694" y="113800"/>
                    <a:pt x="12919" y="102430"/>
                    <a:pt x="30302" y="74653"/>
                  </a:cubicBezTo>
                  <a:cubicBezTo>
                    <a:pt x="40148" y="58913"/>
                    <a:pt x="0" y="39767"/>
                    <a:pt x="18693" y="41589"/>
                  </a:cubicBezTo>
                  <a:cubicBezTo>
                    <a:pt x="102013" y="49673"/>
                    <a:pt x="91595" y="1"/>
                    <a:pt x="98632" y="18336"/>
                  </a:cubicBezTo>
                  <a:close/>
                </a:path>
              </a:pathLst>
            </a:custGeom>
            <a:noFill/>
            <a:ln w="3875" cap="flat" cmpd="sng">
              <a:solidFill>
                <a:srgbClr val="8966DE"/>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660;p60"/>
            <p:cNvSpPr/>
            <p:nvPr/>
          </p:nvSpPr>
          <p:spPr>
            <a:xfrm>
              <a:off x="5004600" y="1316250"/>
              <a:ext cx="2590525" cy="2786975"/>
            </a:xfrm>
            <a:custGeom>
              <a:avLst/>
              <a:gdLst/>
              <a:ahLst/>
              <a:cxnLst/>
              <a:rect l="l" t="t" r="r" b="b"/>
              <a:pathLst>
                <a:path w="103621" h="111479" fill="none" extrusionOk="0">
                  <a:moveTo>
                    <a:pt x="96537" y="18062"/>
                  </a:moveTo>
                  <a:cubicBezTo>
                    <a:pt x="103621" y="36267"/>
                    <a:pt x="59437" y="90500"/>
                    <a:pt x="43506" y="100989"/>
                  </a:cubicBezTo>
                  <a:cubicBezTo>
                    <a:pt x="27576" y="111478"/>
                    <a:pt x="12967" y="100489"/>
                    <a:pt x="29302" y="73248"/>
                  </a:cubicBezTo>
                  <a:cubicBezTo>
                    <a:pt x="38625" y="57722"/>
                    <a:pt x="1" y="38589"/>
                    <a:pt x="18396" y="40184"/>
                  </a:cubicBezTo>
                  <a:cubicBezTo>
                    <a:pt x="99061" y="47232"/>
                    <a:pt x="89512" y="0"/>
                    <a:pt x="96537" y="18062"/>
                  </a:cubicBezTo>
                  <a:close/>
                </a:path>
              </a:pathLst>
            </a:custGeom>
            <a:noFill/>
            <a:ln w="3875" cap="flat" cmpd="sng">
              <a:solidFill>
                <a:srgbClr val="8B63DB"/>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661;p60"/>
            <p:cNvSpPr/>
            <p:nvPr/>
          </p:nvSpPr>
          <p:spPr>
            <a:xfrm>
              <a:off x="5038250" y="1345425"/>
              <a:ext cx="2538425" cy="2728925"/>
            </a:xfrm>
            <a:custGeom>
              <a:avLst/>
              <a:gdLst/>
              <a:ahLst/>
              <a:cxnLst/>
              <a:rect l="l" t="t" r="r" b="b"/>
              <a:pathLst>
                <a:path w="101537" h="109157" fill="none" extrusionOk="0">
                  <a:moveTo>
                    <a:pt x="94464" y="17800"/>
                  </a:moveTo>
                  <a:cubicBezTo>
                    <a:pt x="101537" y="35731"/>
                    <a:pt x="58936" y="88440"/>
                    <a:pt x="43196" y="98798"/>
                  </a:cubicBezTo>
                  <a:cubicBezTo>
                    <a:pt x="27468" y="109157"/>
                    <a:pt x="13014" y="98536"/>
                    <a:pt x="28313" y="71842"/>
                  </a:cubicBezTo>
                  <a:cubicBezTo>
                    <a:pt x="37100" y="56531"/>
                    <a:pt x="0" y="37398"/>
                    <a:pt x="18098" y="38791"/>
                  </a:cubicBezTo>
                  <a:cubicBezTo>
                    <a:pt x="96107" y="44803"/>
                    <a:pt x="87440" y="0"/>
                    <a:pt x="94464" y="17800"/>
                  </a:cubicBezTo>
                  <a:close/>
                </a:path>
              </a:pathLst>
            </a:custGeom>
            <a:noFill/>
            <a:ln w="3875" cap="flat" cmpd="sng">
              <a:solidFill>
                <a:srgbClr val="8D61D9"/>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662;p60"/>
            <p:cNvSpPr/>
            <p:nvPr/>
          </p:nvSpPr>
          <p:spPr>
            <a:xfrm>
              <a:off x="5071875" y="1374600"/>
              <a:ext cx="2486350" cy="2670575"/>
            </a:xfrm>
            <a:custGeom>
              <a:avLst/>
              <a:gdLst/>
              <a:ahLst/>
              <a:cxnLst/>
              <a:rect l="l" t="t" r="r" b="b"/>
              <a:pathLst>
                <a:path w="99454" h="106823" fill="none" extrusionOk="0">
                  <a:moveTo>
                    <a:pt x="92393" y="17538"/>
                  </a:moveTo>
                  <a:cubicBezTo>
                    <a:pt x="99453" y="35183"/>
                    <a:pt x="58425" y="86380"/>
                    <a:pt x="42899" y="96595"/>
                  </a:cubicBezTo>
                  <a:cubicBezTo>
                    <a:pt x="27361" y="106823"/>
                    <a:pt x="13074" y="96571"/>
                    <a:pt x="27337" y="70437"/>
                  </a:cubicBezTo>
                  <a:cubicBezTo>
                    <a:pt x="35588" y="55328"/>
                    <a:pt x="1" y="36207"/>
                    <a:pt x="17812" y="37398"/>
                  </a:cubicBezTo>
                  <a:cubicBezTo>
                    <a:pt x="93143" y="42398"/>
                    <a:pt x="85380" y="0"/>
                    <a:pt x="92393" y="17538"/>
                  </a:cubicBezTo>
                  <a:close/>
                </a:path>
              </a:pathLst>
            </a:custGeom>
            <a:noFill/>
            <a:ln w="3875" cap="flat" cmpd="sng">
              <a:solidFill>
                <a:srgbClr val="905FD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663;p60"/>
            <p:cNvSpPr/>
            <p:nvPr/>
          </p:nvSpPr>
          <p:spPr>
            <a:xfrm>
              <a:off x="5105500" y="1403750"/>
              <a:ext cx="2433975" cy="2612550"/>
            </a:xfrm>
            <a:custGeom>
              <a:avLst/>
              <a:gdLst/>
              <a:ahLst/>
              <a:cxnLst/>
              <a:rect l="l" t="t" r="r" b="b"/>
              <a:pathLst>
                <a:path w="97359" h="104502" fill="none" extrusionOk="0">
                  <a:moveTo>
                    <a:pt x="90322" y="17265"/>
                  </a:moveTo>
                  <a:cubicBezTo>
                    <a:pt x="97358" y="34648"/>
                    <a:pt x="57925" y="84321"/>
                    <a:pt x="42590" y="94405"/>
                  </a:cubicBezTo>
                  <a:cubicBezTo>
                    <a:pt x="27254" y="104502"/>
                    <a:pt x="13122" y="94608"/>
                    <a:pt x="26349" y="69033"/>
                  </a:cubicBezTo>
                  <a:cubicBezTo>
                    <a:pt x="34077" y="54127"/>
                    <a:pt x="1" y="35029"/>
                    <a:pt x="17515" y="35993"/>
                  </a:cubicBezTo>
                  <a:cubicBezTo>
                    <a:pt x="90179" y="40018"/>
                    <a:pt x="83309" y="1"/>
                    <a:pt x="90322" y="17265"/>
                  </a:cubicBezTo>
                  <a:close/>
                </a:path>
              </a:pathLst>
            </a:custGeom>
            <a:noFill/>
            <a:ln w="3875" cap="flat" cmpd="sng">
              <a:solidFill>
                <a:srgbClr val="915CD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664;p60"/>
            <p:cNvSpPr/>
            <p:nvPr/>
          </p:nvSpPr>
          <p:spPr>
            <a:xfrm>
              <a:off x="5143325" y="1433225"/>
              <a:ext cx="2378000" cy="2554200"/>
            </a:xfrm>
            <a:custGeom>
              <a:avLst/>
              <a:gdLst/>
              <a:ahLst/>
              <a:cxnLst/>
              <a:rect l="l" t="t" r="r" b="b"/>
              <a:pathLst>
                <a:path w="95120" h="102168" fill="none" extrusionOk="0">
                  <a:moveTo>
                    <a:pt x="88071" y="16991"/>
                  </a:moveTo>
                  <a:cubicBezTo>
                    <a:pt x="95119" y="34088"/>
                    <a:pt x="57245" y="82249"/>
                    <a:pt x="42112" y="92202"/>
                  </a:cubicBezTo>
                  <a:cubicBezTo>
                    <a:pt x="26992" y="102168"/>
                    <a:pt x="13002" y="92607"/>
                    <a:pt x="25206" y="67616"/>
                  </a:cubicBezTo>
                  <a:cubicBezTo>
                    <a:pt x="32385" y="52900"/>
                    <a:pt x="0" y="31993"/>
                    <a:pt x="17062" y="34588"/>
                  </a:cubicBezTo>
                  <a:cubicBezTo>
                    <a:pt x="86297" y="45125"/>
                    <a:pt x="81070" y="1"/>
                    <a:pt x="88071" y="16991"/>
                  </a:cubicBezTo>
                  <a:close/>
                </a:path>
              </a:pathLst>
            </a:custGeom>
            <a:noFill/>
            <a:ln w="3875" cap="flat" cmpd="sng">
              <a:solidFill>
                <a:srgbClr val="945AD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665;p60"/>
            <p:cNvSpPr/>
            <p:nvPr/>
          </p:nvSpPr>
          <p:spPr>
            <a:xfrm>
              <a:off x="5176950" y="1462400"/>
              <a:ext cx="2325900" cy="2496175"/>
            </a:xfrm>
            <a:custGeom>
              <a:avLst/>
              <a:gdLst/>
              <a:ahLst/>
              <a:cxnLst/>
              <a:rect l="l" t="t" r="r" b="b"/>
              <a:pathLst>
                <a:path w="93036" h="99847" fill="none" extrusionOk="0">
                  <a:moveTo>
                    <a:pt x="85999" y="16717"/>
                  </a:moveTo>
                  <a:cubicBezTo>
                    <a:pt x="93036" y="33552"/>
                    <a:pt x="56746" y="80189"/>
                    <a:pt x="41815" y="90011"/>
                  </a:cubicBezTo>
                  <a:cubicBezTo>
                    <a:pt x="26885" y="99846"/>
                    <a:pt x="13038" y="90619"/>
                    <a:pt x="24218" y="66211"/>
                  </a:cubicBezTo>
                  <a:cubicBezTo>
                    <a:pt x="30873" y="51685"/>
                    <a:pt x="0" y="30623"/>
                    <a:pt x="16764" y="33195"/>
                  </a:cubicBezTo>
                  <a:cubicBezTo>
                    <a:pt x="83297" y="43387"/>
                    <a:pt x="79010" y="0"/>
                    <a:pt x="85999" y="16717"/>
                  </a:cubicBezTo>
                  <a:close/>
                </a:path>
              </a:pathLst>
            </a:custGeom>
            <a:noFill/>
            <a:ln w="3875" cap="flat" cmpd="sng">
              <a:solidFill>
                <a:srgbClr val="9658C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666;p60"/>
            <p:cNvSpPr/>
            <p:nvPr/>
          </p:nvSpPr>
          <p:spPr>
            <a:xfrm>
              <a:off x="5210275" y="1491575"/>
              <a:ext cx="2274125" cy="2438125"/>
            </a:xfrm>
            <a:custGeom>
              <a:avLst/>
              <a:gdLst/>
              <a:ahLst/>
              <a:cxnLst/>
              <a:rect l="l" t="t" r="r" b="b"/>
              <a:pathLst>
                <a:path w="90965" h="97525" fill="none" extrusionOk="0">
                  <a:moveTo>
                    <a:pt x="83940" y="16455"/>
                  </a:moveTo>
                  <a:cubicBezTo>
                    <a:pt x="90965" y="33016"/>
                    <a:pt x="56246" y="78129"/>
                    <a:pt x="41518" y="87821"/>
                  </a:cubicBezTo>
                  <a:cubicBezTo>
                    <a:pt x="26790" y="97524"/>
                    <a:pt x="13086" y="88630"/>
                    <a:pt x="23254" y="64806"/>
                  </a:cubicBezTo>
                  <a:cubicBezTo>
                    <a:pt x="29362" y="50471"/>
                    <a:pt x="1" y="29254"/>
                    <a:pt x="16479" y="31790"/>
                  </a:cubicBezTo>
                  <a:cubicBezTo>
                    <a:pt x="80321" y="41624"/>
                    <a:pt x="76951" y="0"/>
                    <a:pt x="83940" y="16455"/>
                  </a:cubicBezTo>
                  <a:close/>
                </a:path>
              </a:pathLst>
            </a:custGeom>
            <a:noFill/>
            <a:ln w="3875" cap="flat" cmpd="sng">
              <a:solidFill>
                <a:srgbClr val="9855C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667;p60"/>
            <p:cNvSpPr/>
            <p:nvPr/>
          </p:nvSpPr>
          <p:spPr>
            <a:xfrm>
              <a:off x="5243625" y="1520750"/>
              <a:ext cx="2222025" cy="2379775"/>
            </a:xfrm>
            <a:custGeom>
              <a:avLst/>
              <a:gdLst/>
              <a:ahLst/>
              <a:cxnLst/>
              <a:rect l="l" t="t" r="r" b="b"/>
              <a:pathLst>
                <a:path w="88881" h="95191" fill="none" extrusionOk="0">
                  <a:moveTo>
                    <a:pt x="81880" y="16192"/>
                  </a:moveTo>
                  <a:cubicBezTo>
                    <a:pt x="88881" y="32468"/>
                    <a:pt x="55757" y="76057"/>
                    <a:pt x="41220" y="85630"/>
                  </a:cubicBezTo>
                  <a:cubicBezTo>
                    <a:pt x="26694" y="95190"/>
                    <a:pt x="13133" y="86618"/>
                    <a:pt x="22277" y="63401"/>
                  </a:cubicBezTo>
                  <a:cubicBezTo>
                    <a:pt x="27861" y="49232"/>
                    <a:pt x="0" y="27896"/>
                    <a:pt x="16205" y="30397"/>
                  </a:cubicBezTo>
                  <a:cubicBezTo>
                    <a:pt x="77343" y="39838"/>
                    <a:pt x="74903" y="0"/>
                    <a:pt x="81880" y="16192"/>
                  </a:cubicBezTo>
                  <a:close/>
                </a:path>
              </a:pathLst>
            </a:custGeom>
            <a:noFill/>
            <a:ln w="3875" cap="flat" cmpd="sng">
              <a:solidFill>
                <a:srgbClr val="9B53C9"/>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668;p60"/>
            <p:cNvSpPr/>
            <p:nvPr/>
          </p:nvSpPr>
          <p:spPr>
            <a:xfrm>
              <a:off x="5276675" y="1549900"/>
              <a:ext cx="2170525" cy="2321750"/>
            </a:xfrm>
            <a:custGeom>
              <a:avLst/>
              <a:gdLst/>
              <a:ahLst/>
              <a:cxnLst/>
              <a:rect l="l" t="t" r="r" b="b"/>
              <a:pathLst>
                <a:path w="86821" h="92870" fill="none" extrusionOk="0">
                  <a:moveTo>
                    <a:pt x="79820" y="15919"/>
                  </a:moveTo>
                  <a:cubicBezTo>
                    <a:pt x="86820" y="31933"/>
                    <a:pt x="55269" y="73998"/>
                    <a:pt x="40946" y="83440"/>
                  </a:cubicBezTo>
                  <a:cubicBezTo>
                    <a:pt x="26611" y="92869"/>
                    <a:pt x="13180" y="84595"/>
                    <a:pt x="21312" y="61997"/>
                  </a:cubicBezTo>
                  <a:cubicBezTo>
                    <a:pt x="26360" y="47995"/>
                    <a:pt x="0" y="26540"/>
                    <a:pt x="15931" y="28992"/>
                  </a:cubicBezTo>
                  <a:cubicBezTo>
                    <a:pt x="74378" y="38005"/>
                    <a:pt x="72854" y="1"/>
                    <a:pt x="79820" y="15919"/>
                  </a:cubicBezTo>
                  <a:close/>
                </a:path>
              </a:pathLst>
            </a:custGeom>
            <a:noFill/>
            <a:ln w="3875" cap="flat" cmpd="sng">
              <a:solidFill>
                <a:srgbClr val="9D51C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669;p60"/>
            <p:cNvSpPr/>
            <p:nvPr/>
          </p:nvSpPr>
          <p:spPr>
            <a:xfrm>
              <a:off x="5309400" y="1579075"/>
              <a:ext cx="2119350" cy="2263700"/>
            </a:xfrm>
            <a:custGeom>
              <a:avLst/>
              <a:gdLst/>
              <a:ahLst/>
              <a:cxnLst/>
              <a:rect l="l" t="t" r="r" b="b"/>
              <a:pathLst>
                <a:path w="84774" h="90548" fill="none" extrusionOk="0">
                  <a:moveTo>
                    <a:pt x="77784" y="15657"/>
                  </a:moveTo>
                  <a:cubicBezTo>
                    <a:pt x="84773" y="31385"/>
                    <a:pt x="54805" y="71938"/>
                    <a:pt x="40672" y="81249"/>
                  </a:cubicBezTo>
                  <a:cubicBezTo>
                    <a:pt x="26540" y="90547"/>
                    <a:pt x="13217" y="82558"/>
                    <a:pt x="20372" y="60591"/>
                  </a:cubicBezTo>
                  <a:cubicBezTo>
                    <a:pt x="24873" y="46756"/>
                    <a:pt x="1" y="25194"/>
                    <a:pt x="15681" y="27599"/>
                  </a:cubicBezTo>
                  <a:cubicBezTo>
                    <a:pt x="71450" y="36148"/>
                    <a:pt x="70819" y="1"/>
                    <a:pt x="77784" y="15657"/>
                  </a:cubicBezTo>
                  <a:close/>
                </a:path>
              </a:pathLst>
            </a:custGeom>
            <a:noFill/>
            <a:ln w="3875" cap="flat" cmpd="sng">
              <a:solidFill>
                <a:srgbClr val="9F4EC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670;p60"/>
            <p:cNvSpPr/>
            <p:nvPr/>
          </p:nvSpPr>
          <p:spPr>
            <a:xfrm>
              <a:off x="5341850" y="1608550"/>
              <a:ext cx="2068450" cy="2205350"/>
            </a:xfrm>
            <a:custGeom>
              <a:avLst/>
              <a:gdLst/>
              <a:ahLst/>
              <a:cxnLst/>
              <a:rect l="l" t="t" r="r" b="b"/>
              <a:pathLst>
                <a:path w="82738" h="88214" fill="none" extrusionOk="0">
                  <a:moveTo>
                    <a:pt x="75760" y="15371"/>
                  </a:moveTo>
                  <a:cubicBezTo>
                    <a:pt x="82737" y="30837"/>
                    <a:pt x="54341" y="69866"/>
                    <a:pt x="40410" y="79046"/>
                  </a:cubicBezTo>
                  <a:cubicBezTo>
                    <a:pt x="26480" y="88214"/>
                    <a:pt x="13264" y="80510"/>
                    <a:pt x="19432" y="59174"/>
                  </a:cubicBezTo>
                  <a:cubicBezTo>
                    <a:pt x="23396" y="45494"/>
                    <a:pt x="1" y="23849"/>
                    <a:pt x="15431" y="26194"/>
                  </a:cubicBezTo>
                  <a:cubicBezTo>
                    <a:pt x="68533" y="34243"/>
                    <a:pt x="68807" y="0"/>
                    <a:pt x="75760" y="15371"/>
                  </a:cubicBezTo>
                  <a:close/>
                </a:path>
              </a:pathLst>
            </a:custGeom>
            <a:noFill/>
            <a:ln w="3875" cap="flat" cmpd="sng">
              <a:solidFill>
                <a:srgbClr val="A24CC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671;p60"/>
            <p:cNvSpPr/>
            <p:nvPr/>
          </p:nvSpPr>
          <p:spPr>
            <a:xfrm>
              <a:off x="5374300" y="1637725"/>
              <a:ext cx="2017525" cy="2147300"/>
            </a:xfrm>
            <a:custGeom>
              <a:avLst/>
              <a:gdLst/>
              <a:ahLst/>
              <a:cxnLst/>
              <a:rect l="l" t="t" r="r" b="b"/>
              <a:pathLst>
                <a:path w="80701" h="85892" fill="none" extrusionOk="0">
                  <a:moveTo>
                    <a:pt x="73736" y="15109"/>
                  </a:moveTo>
                  <a:cubicBezTo>
                    <a:pt x="80701" y="30302"/>
                    <a:pt x="53888" y="67806"/>
                    <a:pt x="40160" y="76843"/>
                  </a:cubicBezTo>
                  <a:cubicBezTo>
                    <a:pt x="26420" y="85892"/>
                    <a:pt x="13300" y="78450"/>
                    <a:pt x="18503" y="57769"/>
                  </a:cubicBezTo>
                  <a:cubicBezTo>
                    <a:pt x="21908" y="44232"/>
                    <a:pt x="0" y="22539"/>
                    <a:pt x="15193" y="24789"/>
                  </a:cubicBezTo>
                  <a:cubicBezTo>
                    <a:pt x="65628" y="32302"/>
                    <a:pt x="66782" y="0"/>
                    <a:pt x="73736" y="15109"/>
                  </a:cubicBezTo>
                  <a:close/>
                </a:path>
              </a:pathLst>
            </a:custGeom>
            <a:noFill/>
            <a:ln w="3875" cap="flat" cmpd="sng">
              <a:solidFill>
                <a:srgbClr val="A44ABE"/>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672;p60"/>
            <p:cNvSpPr/>
            <p:nvPr/>
          </p:nvSpPr>
          <p:spPr>
            <a:xfrm>
              <a:off x="5406150" y="1666875"/>
              <a:ext cx="1967225" cy="2088975"/>
            </a:xfrm>
            <a:custGeom>
              <a:avLst/>
              <a:gdLst/>
              <a:ahLst/>
              <a:cxnLst/>
              <a:rect l="l" t="t" r="r" b="b"/>
              <a:pathLst>
                <a:path w="78689" h="83559" fill="none" extrusionOk="0">
                  <a:moveTo>
                    <a:pt x="71724" y="14848"/>
                  </a:moveTo>
                  <a:cubicBezTo>
                    <a:pt x="78689" y="29755"/>
                    <a:pt x="53447" y="65747"/>
                    <a:pt x="39922" y="74653"/>
                  </a:cubicBezTo>
                  <a:cubicBezTo>
                    <a:pt x="26385" y="83559"/>
                    <a:pt x="13335" y="76379"/>
                    <a:pt x="17586" y="56365"/>
                  </a:cubicBezTo>
                  <a:cubicBezTo>
                    <a:pt x="20431" y="42971"/>
                    <a:pt x="0" y="21230"/>
                    <a:pt x="14966" y="23397"/>
                  </a:cubicBezTo>
                  <a:cubicBezTo>
                    <a:pt x="62758" y="30314"/>
                    <a:pt x="64782" y="1"/>
                    <a:pt x="71724" y="14848"/>
                  </a:cubicBezTo>
                  <a:close/>
                </a:path>
              </a:pathLst>
            </a:custGeom>
            <a:noFill/>
            <a:ln w="3875" cap="flat" cmpd="sng">
              <a:solidFill>
                <a:srgbClr val="A748B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673;p60"/>
            <p:cNvSpPr/>
            <p:nvPr/>
          </p:nvSpPr>
          <p:spPr>
            <a:xfrm>
              <a:off x="5438000" y="1696050"/>
              <a:ext cx="1916925" cy="2030925"/>
            </a:xfrm>
            <a:custGeom>
              <a:avLst/>
              <a:gdLst/>
              <a:ahLst/>
              <a:cxnLst/>
              <a:rect l="l" t="t" r="r" b="b"/>
              <a:pathLst>
                <a:path w="76677" h="81237" fill="none" extrusionOk="0">
                  <a:moveTo>
                    <a:pt x="69723" y="14574"/>
                  </a:moveTo>
                  <a:cubicBezTo>
                    <a:pt x="76676" y="29219"/>
                    <a:pt x="53019" y="63687"/>
                    <a:pt x="39684" y="72462"/>
                  </a:cubicBezTo>
                  <a:cubicBezTo>
                    <a:pt x="26361" y="81237"/>
                    <a:pt x="13359" y="74308"/>
                    <a:pt x="16681" y="54960"/>
                  </a:cubicBezTo>
                  <a:cubicBezTo>
                    <a:pt x="18955" y="41708"/>
                    <a:pt x="0" y="19944"/>
                    <a:pt x="14740" y="22003"/>
                  </a:cubicBezTo>
                  <a:cubicBezTo>
                    <a:pt x="59901" y="28290"/>
                    <a:pt x="62794" y="1"/>
                    <a:pt x="69723" y="14574"/>
                  </a:cubicBezTo>
                  <a:close/>
                </a:path>
              </a:pathLst>
            </a:custGeom>
            <a:noFill/>
            <a:ln w="3875" cap="flat" cmpd="sng">
              <a:solidFill>
                <a:srgbClr val="A945B9"/>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674;p60"/>
            <p:cNvSpPr/>
            <p:nvPr/>
          </p:nvSpPr>
          <p:spPr>
            <a:xfrm>
              <a:off x="5469550" y="1725225"/>
              <a:ext cx="1866925" cy="1972900"/>
            </a:xfrm>
            <a:custGeom>
              <a:avLst/>
              <a:gdLst/>
              <a:ahLst/>
              <a:cxnLst/>
              <a:rect l="l" t="t" r="r" b="b"/>
              <a:pathLst>
                <a:path w="74677" h="78916" fill="none" extrusionOk="0">
                  <a:moveTo>
                    <a:pt x="67735" y="14312"/>
                  </a:moveTo>
                  <a:cubicBezTo>
                    <a:pt x="74676" y="28671"/>
                    <a:pt x="52590" y="61627"/>
                    <a:pt x="39470" y="70271"/>
                  </a:cubicBezTo>
                  <a:cubicBezTo>
                    <a:pt x="26337" y="78915"/>
                    <a:pt x="13371" y="72224"/>
                    <a:pt x="15776" y="53555"/>
                  </a:cubicBezTo>
                  <a:cubicBezTo>
                    <a:pt x="17467" y="40422"/>
                    <a:pt x="0" y="18681"/>
                    <a:pt x="14538" y="20598"/>
                  </a:cubicBezTo>
                  <a:cubicBezTo>
                    <a:pt x="57067" y="26218"/>
                    <a:pt x="60806" y="1"/>
                    <a:pt x="67735" y="14312"/>
                  </a:cubicBezTo>
                  <a:close/>
                </a:path>
              </a:pathLst>
            </a:custGeom>
            <a:noFill/>
            <a:ln w="3875" cap="flat" cmpd="sng">
              <a:solidFill>
                <a:srgbClr val="AB43B7"/>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675;p60"/>
            <p:cNvSpPr/>
            <p:nvPr/>
          </p:nvSpPr>
          <p:spPr>
            <a:xfrm>
              <a:off x="5500800" y="1754400"/>
              <a:ext cx="1817225" cy="1914850"/>
            </a:xfrm>
            <a:custGeom>
              <a:avLst/>
              <a:gdLst/>
              <a:ahLst/>
              <a:cxnLst/>
              <a:rect l="l" t="t" r="r" b="b"/>
              <a:pathLst>
                <a:path w="72689" h="76594" fill="none" extrusionOk="0">
                  <a:moveTo>
                    <a:pt x="65759" y="14038"/>
                  </a:moveTo>
                  <a:cubicBezTo>
                    <a:pt x="72688" y="28135"/>
                    <a:pt x="52186" y="59567"/>
                    <a:pt x="39255" y="68080"/>
                  </a:cubicBezTo>
                  <a:cubicBezTo>
                    <a:pt x="26325" y="76593"/>
                    <a:pt x="13371" y="70128"/>
                    <a:pt x="14883" y="52150"/>
                  </a:cubicBezTo>
                  <a:cubicBezTo>
                    <a:pt x="15979" y="39148"/>
                    <a:pt x="0" y="21051"/>
                    <a:pt x="14336" y="19205"/>
                  </a:cubicBezTo>
                  <a:cubicBezTo>
                    <a:pt x="54222" y="14062"/>
                    <a:pt x="58829" y="0"/>
                    <a:pt x="65759" y="14038"/>
                  </a:cubicBezTo>
                  <a:close/>
                </a:path>
              </a:pathLst>
            </a:custGeom>
            <a:noFill/>
            <a:ln w="3875" cap="flat" cmpd="sng">
              <a:solidFill>
                <a:srgbClr val="AE41B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676;p60"/>
            <p:cNvSpPr/>
            <p:nvPr/>
          </p:nvSpPr>
          <p:spPr>
            <a:xfrm>
              <a:off x="5533250" y="1783875"/>
              <a:ext cx="1766300" cy="1856500"/>
            </a:xfrm>
            <a:custGeom>
              <a:avLst/>
              <a:gdLst/>
              <a:ahLst/>
              <a:cxnLst/>
              <a:rect l="l" t="t" r="r" b="b"/>
              <a:pathLst>
                <a:path w="70652" h="74260" fill="none" extrusionOk="0">
                  <a:moveTo>
                    <a:pt x="63722" y="13764"/>
                  </a:moveTo>
                  <a:cubicBezTo>
                    <a:pt x="70652" y="27587"/>
                    <a:pt x="51721" y="57495"/>
                    <a:pt x="38993" y="65877"/>
                  </a:cubicBezTo>
                  <a:cubicBezTo>
                    <a:pt x="26265" y="74259"/>
                    <a:pt x="13300" y="68020"/>
                    <a:pt x="13954" y="50733"/>
                  </a:cubicBezTo>
                  <a:cubicBezTo>
                    <a:pt x="14431" y="37850"/>
                    <a:pt x="0" y="19919"/>
                    <a:pt x="14097" y="17800"/>
                  </a:cubicBezTo>
                  <a:cubicBezTo>
                    <a:pt x="51221" y="12192"/>
                    <a:pt x="56817" y="0"/>
                    <a:pt x="63722" y="13764"/>
                  </a:cubicBezTo>
                  <a:close/>
                </a:path>
              </a:pathLst>
            </a:custGeom>
            <a:noFill/>
            <a:ln w="3875" cap="flat" cmpd="sng">
              <a:solidFill>
                <a:srgbClr val="B03FB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677;p60"/>
            <p:cNvSpPr/>
            <p:nvPr/>
          </p:nvSpPr>
          <p:spPr>
            <a:xfrm>
              <a:off x="5565700" y="1813025"/>
              <a:ext cx="1715400" cy="1798475"/>
            </a:xfrm>
            <a:custGeom>
              <a:avLst/>
              <a:gdLst/>
              <a:ahLst/>
              <a:cxnLst/>
              <a:rect l="l" t="t" r="r" b="b"/>
              <a:pathLst>
                <a:path w="68616" h="71939" fill="none" extrusionOk="0">
                  <a:moveTo>
                    <a:pt x="61698" y="13503"/>
                  </a:moveTo>
                  <a:cubicBezTo>
                    <a:pt x="68616" y="27040"/>
                    <a:pt x="51268" y="55436"/>
                    <a:pt x="38731" y="63687"/>
                  </a:cubicBezTo>
                  <a:cubicBezTo>
                    <a:pt x="26206" y="71938"/>
                    <a:pt x="13216" y="65926"/>
                    <a:pt x="13014" y="49328"/>
                  </a:cubicBezTo>
                  <a:cubicBezTo>
                    <a:pt x="12871" y="36565"/>
                    <a:pt x="0" y="18825"/>
                    <a:pt x="13847" y="16396"/>
                  </a:cubicBezTo>
                  <a:cubicBezTo>
                    <a:pt x="48208" y="10383"/>
                    <a:pt x="54793" y="1"/>
                    <a:pt x="61698" y="13503"/>
                  </a:cubicBezTo>
                  <a:close/>
                </a:path>
              </a:pathLst>
            </a:custGeom>
            <a:noFill/>
            <a:ln w="3875" cap="flat" cmpd="sng">
              <a:solidFill>
                <a:srgbClr val="B23CA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678;p60"/>
            <p:cNvSpPr/>
            <p:nvPr/>
          </p:nvSpPr>
          <p:spPr>
            <a:xfrm>
              <a:off x="5598125" y="1842200"/>
              <a:ext cx="1664525" cy="1740125"/>
            </a:xfrm>
            <a:custGeom>
              <a:avLst/>
              <a:gdLst/>
              <a:ahLst/>
              <a:cxnLst/>
              <a:rect l="l" t="t" r="r" b="b"/>
              <a:pathLst>
                <a:path w="66581" h="69605" fill="none" extrusionOk="0">
                  <a:moveTo>
                    <a:pt x="59675" y="13229"/>
                  </a:moveTo>
                  <a:cubicBezTo>
                    <a:pt x="66581" y="26504"/>
                    <a:pt x="50805" y="53376"/>
                    <a:pt x="38482" y="61496"/>
                  </a:cubicBezTo>
                  <a:cubicBezTo>
                    <a:pt x="26147" y="69605"/>
                    <a:pt x="13086" y="63830"/>
                    <a:pt x="12086" y="47923"/>
                  </a:cubicBezTo>
                  <a:cubicBezTo>
                    <a:pt x="11276" y="35279"/>
                    <a:pt x="1" y="17741"/>
                    <a:pt x="13598" y="15003"/>
                  </a:cubicBezTo>
                  <a:cubicBezTo>
                    <a:pt x="45209" y="8633"/>
                    <a:pt x="52769" y="1"/>
                    <a:pt x="59675" y="13229"/>
                  </a:cubicBezTo>
                  <a:close/>
                </a:path>
              </a:pathLst>
            </a:custGeom>
            <a:noFill/>
            <a:ln w="3875" cap="flat" cmpd="sng">
              <a:solidFill>
                <a:srgbClr val="B53AA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679;p60"/>
            <p:cNvSpPr/>
            <p:nvPr/>
          </p:nvSpPr>
          <p:spPr>
            <a:xfrm>
              <a:off x="5630875" y="1871375"/>
              <a:ext cx="1613325" cy="1682075"/>
            </a:xfrm>
            <a:custGeom>
              <a:avLst/>
              <a:gdLst/>
              <a:ahLst/>
              <a:cxnLst/>
              <a:rect l="l" t="t" r="r" b="b"/>
              <a:pathLst>
                <a:path w="64533" h="67283" fill="none" extrusionOk="0">
                  <a:moveTo>
                    <a:pt x="57639" y="12966"/>
                  </a:moveTo>
                  <a:cubicBezTo>
                    <a:pt x="64532" y="25956"/>
                    <a:pt x="50340" y="51316"/>
                    <a:pt x="38208" y="59294"/>
                  </a:cubicBezTo>
                  <a:cubicBezTo>
                    <a:pt x="26075" y="67283"/>
                    <a:pt x="12931" y="61746"/>
                    <a:pt x="11133" y="46518"/>
                  </a:cubicBezTo>
                  <a:cubicBezTo>
                    <a:pt x="9656" y="34005"/>
                    <a:pt x="0" y="16681"/>
                    <a:pt x="13347" y="13609"/>
                  </a:cubicBezTo>
                  <a:cubicBezTo>
                    <a:pt x="42196" y="6954"/>
                    <a:pt x="50745" y="1"/>
                    <a:pt x="57639" y="12966"/>
                  </a:cubicBezTo>
                  <a:close/>
                </a:path>
              </a:pathLst>
            </a:custGeom>
            <a:noFill/>
            <a:ln w="3875" cap="flat" cmpd="sng">
              <a:solidFill>
                <a:srgbClr val="B638A9"/>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680;p60"/>
            <p:cNvSpPr/>
            <p:nvPr/>
          </p:nvSpPr>
          <p:spPr>
            <a:xfrm>
              <a:off x="5663325" y="1900550"/>
              <a:ext cx="1562425" cy="1624025"/>
            </a:xfrm>
            <a:custGeom>
              <a:avLst/>
              <a:gdLst/>
              <a:ahLst/>
              <a:cxnLst/>
              <a:rect l="l" t="t" r="r" b="b"/>
              <a:pathLst>
                <a:path w="62497" h="64961" fill="none" extrusionOk="0">
                  <a:moveTo>
                    <a:pt x="55602" y="12692"/>
                  </a:moveTo>
                  <a:cubicBezTo>
                    <a:pt x="62496" y="25420"/>
                    <a:pt x="49876" y="49256"/>
                    <a:pt x="37945" y="57103"/>
                  </a:cubicBezTo>
                  <a:cubicBezTo>
                    <a:pt x="26015" y="64961"/>
                    <a:pt x="12764" y="59674"/>
                    <a:pt x="10204" y="45113"/>
                  </a:cubicBezTo>
                  <a:cubicBezTo>
                    <a:pt x="8025" y="32731"/>
                    <a:pt x="0" y="15657"/>
                    <a:pt x="13097" y="12204"/>
                  </a:cubicBezTo>
                  <a:cubicBezTo>
                    <a:pt x="39219" y="5334"/>
                    <a:pt x="48721" y="0"/>
                    <a:pt x="55602" y="12692"/>
                  </a:cubicBezTo>
                  <a:close/>
                </a:path>
              </a:pathLst>
            </a:custGeom>
            <a:noFill/>
            <a:ln w="3875" cap="flat" cmpd="sng">
              <a:solidFill>
                <a:srgbClr val="B936A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681;p60"/>
            <p:cNvSpPr/>
            <p:nvPr/>
          </p:nvSpPr>
          <p:spPr>
            <a:xfrm>
              <a:off x="5696350" y="1929725"/>
              <a:ext cx="1510925" cy="1565975"/>
            </a:xfrm>
            <a:custGeom>
              <a:avLst/>
              <a:gdLst/>
              <a:ahLst/>
              <a:cxnLst/>
              <a:rect l="l" t="t" r="r" b="b"/>
              <a:pathLst>
                <a:path w="60437" h="62639" fill="none" extrusionOk="0">
                  <a:moveTo>
                    <a:pt x="53555" y="12430"/>
                  </a:moveTo>
                  <a:cubicBezTo>
                    <a:pt x="60437" y="24884"/>
                    <a:pt x="49400" y="47196"/>
                    <a:pt x="37672" y="54912"/>
                  </a:cubicBezTo>
                  <a:cubicBezTo>
                    <a:pt x="25933" y="62639"/>
                    <a:pt x="12538" y="57614"/>
                    <a:pt x="9240" y="43708"/>
                  </a:cubicBezTo>
                  <a:cubicBezTo>
                    <a:pt x="6335" y="31480"/>
                    <a:pt x="1" y="14669"/>
                    <a:pt x="12824" y="10811"/>
                  </a:cubicBezTo>
                  <a:cubicBezTo>
                    <a:pt x="36243" y="3774"/>
                    <a:pt x="46673" y="0"/>
                    <a:pt x="53555" y="12430"/>
                  </a:cubicBezTo>
                  <a:close/>
                </a:path>
              </a:pathLst>
            </a:custGeom>
            <a:noFill/>
            <a:ln w="3875" cap="flat" cmpd="sng">
              <a:solidFill>
                <a:srgbClr val="BB33A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682;p60"/>
            <p:cNvSpPr/>
            <p:nvPr/>
          </p:nvSpPr>
          <p:spPr>
            <a:xfrm>
              <a:off x="5730000" y="1959175"/>
              <a:ext cx="1458825" cy="1507650"/>
            </a:xfrm>
            <a:custGeom>
              <a:avLst/>
              <a:gdLst/>
              <a:ahLst/>
              <a:cxnLst/>
              <a:rect l="l" t="t" r="r" b="b"/>
              <a:pathLst>
                <a:path w="58353" h="60306" fill="none" extrusionOk="0">
                  <a:moveTo>
                    <a:pt x="51483" y="12157"/>
                  </a:moveTo>
                  <a:cubicBezTo>
                    <a:pt x="58353" y="24325"/>
                    <a:pt x="48887" y="45125"/>
                    <a:pt x="37362" y="52710"/>
                  </a:cubicBezTo>
                  <a:cubicBezTo>
                    <a:pt x="25837" y="60306"/>
                    <a:pt x="12288" y="55567"/>
                    <a:pt x="8251" y="42292"/>
                  </a:cubicBezTo>
                  <a:cubicBezTo>
                    <a:pt x="4596" y="30243"/>
                    <a:pt x="0" y="13717"/>
                    <a:pt x="12538" y="9407"/>
                  </a:cubicBezTo>
                  <a:cubicBezTo>
                    <a:pt x="33278" y="2275"/>
                    <a:pt x="44613" y="1"/>
                    <a:pt x="51483" y="12157"/>
                  </a:cubicBezTo>
                  <a:close/>
                </a:path>
              </a:pathLst>
            </a:custGeom>
            <a:noFill/>
            <a:ln w="3875" cap="flat" cmpd="sng">
              <a:solidFill>
                <a:srgbClr val="BD31A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683;p60"/>
            <p:cNvSpPr/>
            <p:nvPr/>
          </p:nvSpPr>
          <p:spPr>
            <a:xfrm>
              <a:off x="5764525" y="1988350"/>
              <a:ext cx="1405850" cy="1449325"/>
            </a:xfrm>
            <a:custGeom>
              <a:avLst/>
              <a:gdLst/>
              <a:ahLst/>
              <a:cxnLst/>
              <a:rect l="l" t="t" r="r" b="b"/>
              <a:pathLst>
                <a:path w="56234" h="57973" fill="none" extrusionOk="0">
                  <a:moveTo>
                    <a:pt x="49364" y="11883"/>
                  </a:moveTo>
                  <a:cubicBezTo>
                    <a:pt x="56234" y="23789"/>
                    <a:pt x="48352" y="43054"/>
                    <a:pt x="37017" y="50519"/>
                  </a:cubicBezTo>
                  <a:cubicBezTo>
                    <a:pt x="25682" y="57972"/>
                    <a:pt x="11978" y="53567"/>
                    <a:pt x="7239" y="40887"/>
                  </a:cubicBezTo>
                  <a:cubicBezTo>
                    <a:pt x="2810" y="29028"/>
                    <a:pt x="0" y="12836"/>
                    <a:pt x="12204" y="8002"/>
                  </a:cubicBezTo>
                  <a:cubicBezTo>
                    <a:pt x="30314" y="834"/>
                    <a:pt x="42506" y="1"/>
                    <a:pt x="49364" y="11883"/>
                  </a:cubicBezTo>
                  <a:close/>
                </a:path>
              </a:pathLst>
            </a:custGeom>
            <a:noFill/>
            <a:ln w="3875" cap="flat" cmpd="sng">
              <a:solidFill>
                <a:srgbClr val="C02F9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684;p60"/>
            <p:cNvSpPr/>
            <p:nvPr/>
          </p:nvSpPr>
          <p:spPr>
            <a:xfrm>
              <a:off x="5800250" y="2003825"/>
              <a:ext cx="1351675" cy="1404975"/>
            </a:xfrm>
            <a:custGeom>
              <a:avLst/>
              <a:gdLst/>
              <a:ahLst/>
              <a:cxnLst/>
              <a:rect l="l" t="t" r="r" b="b"/>
              <a:pathLst>
                <a:path w="54067" h="56199" fill="none" extrusionOk="0">
                  <a:moveTo>
                    <a:pt x="47208" y="12169"/>
                  </a:moveTo>
                  <a:cubicBezTo>
                    <a:pt x="54066" y="23801"/>
                    <a:pt x="47756" y="41542"/>
                    <a:pt x="36636" y="48876"/>
                  </a:cubicBezTo>
                  <a:cubicBezTo>
                    <a:pt x="25503" y="56198"/>
                    <a:pt x="11609" y="52138"/>
                    <a:pt x="6168" y="40030"/>
                  </a:cubicBezTo>
                  <a:cubicBezTo>
                    <a:pt x="953" y="28397"/>
                    <a:pt x="0" y="12598"/>
                    <a:pt x="11835" y="7156"/>
                  </a:cubicBezTo>
                  <a:cubicBezTo>
                    <a:pt x="27373" y="1"/>
                    <a:pt x="40350" y="549"/>
                    <a:pt x="47208" y="12169"/>
                  </a:cubicBezTo>
                  <a:close/>
                </a:path>
              </a:pathLst>
            </a:custGeom>
            <a:noFill/>
            <a:ln w="3875" cap="flat" cmpd="sng">
              <a:solidFill>
                <a:srgbClr val="C22D9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685;p60"/>
            <p:cNvSpPr/>
            <p:nvPr/>
          </p:nvSpPr>
          <p:spPr>
            <a:xfrm>
              <a:off x="5812750" y="1999075"/>
              <a:ext cx="1320725" cy="1380850"/>
            </a:xfrm>
            <a:custGeom>
              <a:avLst/>
              <a:gdLst/>
              <a:ahLst/>
              <a:cxnLst/>
              <a:rect l="l" t="t" r="r" b="b"/>
              <a:pathLst>
                <a:path w="52829" h="55234" fill="none" extrusionOk="0">
                  <a:moveTo>
                    <a:pt x="45982" y="13252"/>
                  </a:moveTo>
                  <a:cubicBezTo>
                    <a:pt x="52828" y="24610"/>
                    <a:pt x="48101" y="40839"/>
                    <a:pt x="37172" y="48042"/>
                  </a:cubicBezTo>
                  <a:cubicBezTo>
                    <a:pt x="26242" y="55233"/>
                    <a:pt x="12168" y="51554"/>
                    <a:pt x="6037" y="39981"/>
                  </a:cubicBezTo>
                  <a:cubicBezTo>
                    <a:pt x="0" y="28611"/>
                    <a:pt x="1024" y="13288"/>
                    <a:pt x="12383" y="7108"/>
                  </a:cubicBezTo>
                  <a:cubicBezTo>
                    <a:pt x="25456" y="0"/>
                    <a:pt x="39136" y="1905"/>
                    <a:pt x="45982" y="13252"/>
                  </a:cubicBezTo>
                  <a:close/>
                </a:path>
              </a:pathLst>
            </a:custGeom>
            <a:noFill/>
            <a:ln w="3875" cap="flat" cmpd="sng">
              <a:solidFill>
                <a:srgbClr val="C42A9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686;p60"/>
            <p:cNvSpPr/>
            <p:nvPr/>
          </p:nvSpPr>
          <p:spPr>
            <a:xfrm>
              <a:off x="5882400" y="2077950"/>
              <a:ext cx="1151950" cy="1189750"/>
            </a:xfrm>
            <a:custGeom>
              <a:avLst/>
              <a:gdLst/>
              <a:ahLst/>
              <a:cxnLst/>
              <a:rect l="l" t="t" r="r" b="b"/>
              <a:pathLst>
                <a:path w="46078" h="47590" fill="none" extrusionOk="0">
                  <a:moveTo>
                    <a:pt x="46077" y="23789"/>
                  </a:moveTo>
                  <a:cubicBezTo>
                    <a:pt x="46077" y="36934"/>
                    <a:pt x="35767" y="47590"/>
                    <a:pt x="23039" y="47590"/>
                  </a:cubicBezTo>
                  <a:cubicBezTo>
                    <a:pt x="10311" y="47590"/>
                    <a:pt x="0" y="36934"/>
                    <a:pt x="0" y="23789"/>
                  </a:cubicBezTo>
                  <a:cubicBezTo>
                    <a:pt x="0" y="10657"/>
                    <a:pt x="10311" y="0"/>
                    <a:pt x="23039" y="0"/>
                  </a:cubicBezTo>
                  <a:cubicBezTo>
                    <a:pt x="35767" y="0"/>
                    <a:pt x="46077" y="10657"/>
                    <a:pt x="46077" y="23789"/>
                  </a:cubicBezTo>
                  <a:close/>
                </a:path>
              </a:pathLst>
            </a:custGeom>
            <a:noFill/>
            <a:ln w="3875" cap="flat" cmpd="sng">
              <a:solidFill>
                <a:srgbClr val="C72897"/>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Structure de la maladie de style futuriste by Slidesgo">
  <a:themeElements>
    <a:clrScheme name="Simple Light">
      <a:dk1>
        <a:srgbClr val="000000"/>
      </a:dk1>
      <a:lt1>
        <a:srgbClr val="FFFFFF"/>
      </a:lt1>
      <a:dk2>
        <a:srgbClr val="FFFFFF"/>
      </a:dk2>
      <a:lt2>
        <a:srgbClr val="FBD7FB"/>
      </a:lt2>
      <a:accent1>
        <a:srgbClr val="FF64FF"/>
      </a:accent1>
      <a:accent2>
        <a:srgbClr val="FFFFFF"/>
      </a:accent2>
      <a:accent3>
        <a:srgbClr val="12013A"/>
      </a:accent3>
      <a:accent4>
        <a:srgbClr val="4910EE"/>
      </a:accent4>
      <a:accent5>
        <a:srgbClr val="000000"/>
      </a:accent5>
      <a:accent6>
        <a:srgbClr val="B234B2"/>
      </a:accent6>
      <a:hlink>
        <a:srgbClr val="FF64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855</Words>
  <Application>Microsoft Office PowerPoint</Application>
  <PresentationFormat>On-screen Show (16:9)</PresentationFormat>
  <Paragraphs>53</Paragraphs>
  <Slides>12</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Vijaya</vt:lpstr>
      <vt:lpstr>Baskerville Old Face</vt:lpstr>
      <vt:lpstr>Arial</vt:lpstr>
      <vt:lpstr>Georgia</vt:lpstr>
      <vt:lpstr>Oswald</vt:lpstr>
      <vt:lpstr>Raleway Thin</vt:lpstr>
      <vt:lpstr>Times New Roman</vt:lpstr>
      <vt:lpstr>Pristina</vt:lpstr>
      <vt:lpstr>Roboto Condensed Light</vt:lpstr>
      <vt:lpstr>Raleway</vt:lpstr>
      <vt:lpstr>Structure de la maladie de style futuriste by Slidesgo</vt:lpstr>
      <vt:lpstr>What is (Multi-Party Computation)? </vt:lpstr>
      <vt:lpstr>PowerPoint Presentation</vt:lpstr>
      <vt:lpstr> Introduction to Cryptography</vt:lpstr>
      <vt:lpstr>PowerPoint Presentation</vt:lpstr>
      <vt:lpstr>In the world of Blockchain</vt:lpstr>
      <vt:lpstr>MPC solutions must adhere to two main principles:</vt:lpstr>
      <vt:lpstr>PowerPoint Presentation</vt:lpstr>
      <vt:lpstr>How does MPC (multi-party computation) work?</vt:lpstr>
      <vt:lpstr>PowerPoint Presentation</vt:lpstr>
      <vt:lpstr>ZKP</vt:lpstr>
      <vt:lpstr>MPC for Private Key Security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(Multi-Party Computation)?</dc:title>
  <dc:creator>DELL</dc:creator>
  <cp:lastModifiedBy>DELL</cp:lastModifiedBy>
  <cp:revision>18</cp:revision>
  <dcterms:modified xsi:type="dcterms:W3CDTF">2021-09-25T23:35:46Z</dcterms:modified>
</cp:coreProperties>
</file>